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notesSlides/notesSlide2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3.xml" ContentType="application/vnd.openxmlformats-officedocument.presentationml.notesSlide+xml"/>
  <Override PartName="/ppt/comments/comment4.xml" ContentType="application/vnd.openxmlformats-officedocument.presentationml.comments+xml"/>
  <Override PartName="/ppt/notesSlides/notesSlide4.xml" ContentType="application/vnd.openxmlformats-officedocument.presentationml.notesSlide+xml"/>
  <Override PartName="/ppt/comments/comment5.xml" ContentType="application/vnd.openxmlformats-officedocument.presentationml.comments+xml"/>
  <Override PartName="/ppt/notesSlides/notesSlide5.xml" ContentType="application/vnd.openxmlformats-officedocument.presentationml.notesSlide+xml"/>
  <Override PartName="/ppt/comments/comment6.xml" ContentType="application/vnd.openxmlformats-officedocument.presentationml.comments+xml"/>
  <Override PartName="/ppt/notesSlides/notesSlide6.xml" ContentType="application/vnd.openxmlformats-officedocument.presentationml.notesSlide+xml"/>
  <Override PartName="/ppt/comments/comment7.xml" ContentType="application/vnd.openxmlformats-officedocument.presentationml.comments+xml"/>
  <Override PartName="/ppt/notesSlides/notesSlide7.xml" ContentType="application/vnd.openxmlformats-officedocument.presentationml.notesSlide+xml"/>
  <Override PartName="/ppt/comments/comment8.xml" ContentType="application/vnd.openxmlformats-officedocument.presentationml.comment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01" r:id="rId1"/>
  </p:sldMasterIdLst>
  <p:notesMasterIdLst>
    <p:notesMasterId r:id="rId46"/>
  </p:notesMasterIdLst>
  <p:handoutMasterIdLst>
    <p:handoutMasterId r:id="rId47"/>
  </p:handoutMasterIdLst>
  <p:sldIdLst>
    <p:sldId id="291" r:id="rId2"/>
    <p:sldId id="303" r:id="rId3"/>
    <p:sldId id="315" r:id="rId4"/>
    <p:sldId id="316" r:id="rId5"/>
    <p:sldId id="329" r:id="rId6"/>
    <p:sldId id="330" r:id="rId7"/>
    <p:sldId id="305" r:id="rId8"/>
    <p:sldId id="307" r:id="rId9"/>
    <p:sldId id="308" r:id="rId10"/>
    <p:sldId id="332" r:id="rId11"/>
    <p:sldId id="333" r:id="rId12"/>
    <p:sldId id="334" r:id="rId13"/>
    <p:sldId id="335" r:id="rId14"/>
    <p:sldId id="336" r:id="rId15"/>
    <p:sldId id="310" r:id="rId16"/>
    <p:sldId id="311" r:id="rId17"/>
    <p:sldId id="313" r:id="rId18"/>
    <p:sldId id="314" r:id="rId19"/>
    <p:sldId id="317" r:id="rId20"/>
    <p:sldId id="318" r:id="rId21"/>
    <p:sldId id="319" r:id="rId22"/>
    <p:sldId id="320" r:id="rId23"/>
    <p:sldId id="321" r:id="rId24"/>
    <p:sldId id="331" r:id="rId25"/>
    <p:sldId id="338" r:id="rId26"/>
    <p:sldId id="322" r:id="rId27"/>
    <p:sldId id="323" r:id="rId28"/>
    <p:sldId id="324" r:id="rId29"/>
    <p:sldId id="341" r:id="rId30"/>
    <p:sldId id="342" r:id="rId31"/>
    <p:sldId id="339" r:id="rId32"/>
    <p:sldId id="343" r:id="rId33"/>
    <p:sldId id="344" r:id="rId34"/>
    <p:sldId id="347" r:id="rId35"/>
    <p:sldId id="349" r:id="rId36"/>
    <p:sldId id="350" r:id="rId37"/>
    <p:sldId id="351" r:id="rId38"/>
    <p:sldId id="325" r:id="rId39"/>
    <p:sldId id="326" r:id="rId40"/>
    <p:sldId id="345" r:id="rId41"/>
    <p:sldId id="327" r:id="rId42"/>
    <p:sldId id="328" r:id="rId43"/>
    <p:sldId id="346" r:id="rId44"/>
    <p:sldId id="292" r:id="rId45"/>
  </p:sldIdLst>
  <p:sldSz cx="9144000" cy="6858000" type="screen4x3"/>
  <p:notesSz cx="6858000" cy="9144000"/>
  <p:defaultTextStyle>
    <a:defPPr>
      <a:defRPr lang="en-US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Office" lastIdx="1" clrIdx="0">
    <p:extLst/>
  </p:cmAuthor>
  <p:cmAuthor id="2" name="Microsoft Office User" initials="Office [2]" lastIdx="1" clrIdx="1">
    <p:extLst/>
  </p:cmAuthor>
  <p:cmAuthor id="3" name="Microsoft Office User" initials="Office [2] [2]" lastIdx="1" clrIdx="2">
    <p:extLst/>
  </p:cmAuthor>
  <p:cmAuthor id="4" name="Microsoft Office User" initials="Office [2] [2] [2]" lastIdx="1" clrIdx="3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28383"/>
    <a:srgbClr val="666666"/>
    <a:srgbClr val="005BBB"/>
    <a:srgbClr val="4DC3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2845"/>
    <p:restoredTop sz="95799"/>
  </p:normalViewPr>
  <p:slideViewPr>
    <p:cSldViewPr snapToGrid="0" snapToObjects="1">
      <p:cViewPr>
        <p:scale>
          <a:sx n="120" d="100"/>
          <a:sy n="120" d="100"/>
        </p:scale>
        <p:origin x="416" y="248"/>
      </p:cViewPr>
      <p:guideLst/>
    </p:cSldViewPr>
  </p:slideViewPr>
  <p:outlineViewPr>
    <p:cViewPr>
      <p:scale>
        <a:sx n="33" d="100"/>
        <a:sy n="33" d="100"/>
      </p:scale>
      <p:origin x="0" y="-606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7" d="100"/>
          <a:sy n="87" d="100"/>
        </p:scale>
        <p:origin x="3904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notesMaster" Target="notesMasters/notesMaster1.xml"/><Relationship Id="rId47" Type="http://schemas.openxmlformats.org/officeDocument/2006/relationships/handoutMaster" Target="handoutMasters/handoutMaster1.xml"/><Relationship Id="rId48" Type="http://schemas.openxmlformats.org/officeDocument/2006/relationships/commentAuthors" Target="commentAuthors.xml"/><Relationship Id="rId49" Type="http://schemas.openxmlformats.org/officeDocument/2006/relationships/presProps" Target="pres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viewProps" Target="viewProps.xml"/><Relationship Id="rId51" Type="http://schemas.openxmlformats.org/officeDocument/2006/relationships/theme" Target="theme/theme1.xml"/><Relationship Id="rId5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4-09T22:24:00.828" idx="1">
    <p:pos x="10" y="10"/>
    <p:text/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" dt="2019-04-09T22:24:00.828" idx="1">
    <p:pos x="10" y="10"/>
    <p:text/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4" dt="2019-04-09T22:24:00.828" idx="1">
    <p:pos x="10" y="10"/>
    <p:text/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4" dt="2019-04-09T22:24:00.828" idx="1">
    <p:pos x="10" y="10"/>
    <p:text/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4" dt="2019-04-09T22:24:00.828" idx="1">
    <p:pos x="10" y="10"/>
    <p:text/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4" dt="2019-04-09T22:24:00.828" idx="1">
    <p:pos x="10" y="10"/>
    <p:text/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4" dt="2019-04-09T22:24:00.828" idx="1">
    <p:pos x="10" y="10"/>
    <p:text/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4" dt="2019-04-09T22:24:00.828" idx="1">
    <p:pos x="10" y="10"/>
    <p:text/>
    <p:extLst>
      <p:ext uri="{C676402C-5697-4E1C-873F-D02D1690AC5C}">
        <p15:threadingInfo xmlns:p15="http://schemas.microsoft.com/office/powerpoint/2012/main" timeZoneBias="24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1D33A1-6D17-2C4C-B4C2-C83DB37352CC}" type="datetimeFigureOut">
              <a:rPr lang="en-US" smtClean="0">
                <a:latin typeface="Arial" charset="0"/>
              </a:rPr>
              <a:t>4/10/19</a:t>
            </a:fld>
            <a:endParaRPr lang="en-US" dirty="0">
              <a:latin typeface="Arial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Arial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59171E-5108-1245-8B63-E8B205C9AF87}" type="slidenum">
              <a:rPr lang="en-US" smtClean="0">
                <a:latin typeface="Arial" charset="0"/>
              </a:rPr>
              <a:t>‹#›</a:t>
            </a:fld>
            <a:endParaRPr lang="en-US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75423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tiff>
</file>

<file path=ppt/media/image13.png>
</file>

<file path=ppt/media/image14.png>
</file>

<file path=ppt/media/image2.png>
</file>

<file path=ppt/media/image3.jpg>
</file>

<file path=ppt/media/image4.jp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charset="0"/>
              </a:defRPr>
            </a:lvl1pPr>
          </a:lstStyle>
          <a:p>
            <a:fld id="{5B96CA4F-2197-CC40-B4FC-798A937A9DC6}" type="datetimeFigureOut">
              <a:rPr lang="en-US" smtClean="0"/>
              <a:pPr/>
              <a:t>4/10/19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charset="0"/>
              </a:defRPr>
            </a:lvl1pPr>
          </a:lstStyle>
          <a:p>
            <a:fld id="{02322656-8894-1544-92AA-01B3CF5E61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750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1pPr>
    <a:lvl2pPr marL="609585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2pPr>
    <a:lvl3pPr marL="1219170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3pPr>
    <a:lvl4pPr marL="1828754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4pPr>
    <a:lvl5pPr marL="2438339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44239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49443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59621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47271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23872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32412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64471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4520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16804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99996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60216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9685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6460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98678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84012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Relationship Id="rId3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Relationship Id="rId3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857"/>
            <a:ext cx="9144000" cy="6858000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493776" y="3968497"/>
            <a:ext cx="4978908" cy="1650381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buNone/>
              <a:defRPr sz="2100" b="0" i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pPr lvl="0"/>
            <a:r>
              <a:rPr lang="en-US" dirty="0" smtClean="0"/>
              <a:t>Sub-topic</a:t>
            </a:r>
          </a:p>
        </p:txBody>
      </p:sp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493776" y="1490472"/>
            <a:ext cx="4978908" cy="2386584"/>
          </a:xfrm>
          <a:prstGeom prst="rect">
            <a:avLst/>
          </a:prstGeom>
          <a:ln>
            <a:noFill/>
          </a:ln>
        </p:spPr>
        <p:txBody>
          <a:bodyPr lIns="0" anchor="b"/>
          <a:lstStyle>
            <a:lvl1pPr algn="l">
              <a:lnSpc>
                <a:spcPts val="4350"/>
              </a:lnSpc>
              <a:defRPr sz="45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Presentation</a:t>
            </a:r>
            <a:br>
              <a:rPr lang="en-US" dirty="0" smtClean="0"/>
            </a:br>
            <a:r>
              <a:rPr lang="en-US" dirty="0" smtClean="0"/>
              <a:t>Title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776" y="6016249"/>
            <a:ext cx="3818411" cy="283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8798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493776" y="1490663"/>
            <a:ext cx="4978908" cy="2387600"/>
          </a:xfrm>
          <a:prstGeom prst="rect">
            <a:avLst/>
          </a:prstGeom>
          <a:ln>
            <a:noFill/>
          </a:ln>
        </p:spPr>
        <p:txBody>
          <a:bodyPr lIns="0" anchor="b"/>
          <a:lstStyle>
            <a:lvl1pPr algn="l">
              <a:lnSpc>
                <a:spcPts val="4350"/>
              </a:lnSpc>
              <a:defRPr sz="45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DIVIDER SLIDE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93776" y="3970337"/>
            <a:ext cx="4978908" cy="2212976"/>
          </a:xfrm>
          <a:prstGeom prst="rect">
            <a:avLst/>
          </a:prstGeom>
          <a:ln>
            <a:noFill/>
          </a:ln>
        </p:spPr>
        <p:txBody>
          <a:bodyPr lIns="0">
            <a:normAutofit/>
          </a:bodyPr>
          <a:lstStyle>
            <a:lvl1pPr marL="0" indent="0" algn="l">
              <a:buNone/>
              <a:defRPr sz="2100" b="0" baseline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1" y="321147"/>
            <a:ext cx="3818411" cy="283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465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27101" y="2189264"/>
            <a:ext cx="4802124" cy="379048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1950"/>
              </a:lnSpc>
              <a:buNone/>
              <a:defRPr sz="1350" b="0" i="0" spc="-38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89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Em </a:t>
            </a:r>
            <a:r>
              <a:rPr lang="en-US" dirty="0" err="1" smtClean="0"/>
              <a:t>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vehicula</a:t>
            </a:r>
            <a:r>
              <a:rPr lang="en-US" dirty="0" smtClean="0"/>
              <a:t> dui in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, in </a:t>
            </a:r>
            <a:r>
              <a:rPr lang="en-US" dirty="0" err="1" smtClean="0"/>
              <a:t>aliquet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a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magna </a:t>
            </a:r>
            <a:r>
              <a:rPr lang="en-US" dirty="0" err="1" smtClean="0"/>
              <a:t>vulputate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. </a:t>
            </a:r>
            <a:r>
              <a:rPr lang="en-US" dirty="0" err="1" smtClean="0"/>
              <a:t>Quisque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 libero </a:t>
            </a:r>
            <a:r>
              <a:rPr lang="en-US" dirty="0" err="1" smtClean="0"/>
              <a:t>placerat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lobortis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. Integer a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ante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scelerisque</a:t>
            </a:r>
            <a:r>
              <a:rPr lang="en-US" dirty="0" smtClean="0"/>
              <a:t>. Class </a:t>
            </a:r>
            <a:r>
              <a:rPr lang="en-US" dirty="0" err="1" smtClean="0"/>
              <a:t>aptent</a:t>
            </a:r>
            <a:r>
              <a:rPr lang="en-US" dirty="0" smtClean="0"/>
              <a:t> </a:t>
            </a:r>
            <a:r>
              <a:rPr lang="en-US" dirty="0" err="1" smtClean="0"/>
              <a:t>taciti</a:t>
            </a:r>
            <a:r>
              <a:rPr lang="en-US" dirty="0" smtClean="0"/>
              <a:t> </a:t>
            </a:r>
            <a:r>
              <a:rPr lang="en-US" dirty="0" err="1" smtClean="0"/>
              <a:t>sociosqu</a:t>
            </a:r>
            <a:r>
              <a:rPr lang="en-US" dirty="0" smtClean="0"/>
              <a:t> ad </a:t>
            </a:r>
            <a:r>
              <a:rPr lang="en-US" dirty="0" err="1" smtClean="0"/>
              <a:t>litora</a:t>
            </a:r>
            <a:r>
              <a:rPr lang="en-US" dirty="0" smtClean="0"/>
              <a:t> </a:t>
            </a:r>
            <a:r>
              <a:rPr lang="en-US" dirty="0" err="1" smtClean="0"/>
              <a:t>torquent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427101" y="1320800"/>
            <a:ext cx="7886700" cy="716084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2700">
                <a:solidFill>
                  <a:srgbClr val="005BBB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8979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425196" y="2185417"/>
            <a:ext cx="3134815" cy="351140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1950"/>
              </a:lnSpc>
              <a:buNone/>
              <a:defRPr sz="1350" b="0" i="0" spc="-38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89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vehicula</a:t>
            </a:r>
            <a:r>
              <a:rPr lang="en-US" dirty="0" smtClean="0"/>
              <a:t> dui in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, in </a:t>
            </a:r>
            <a:r>
              <a:rPr lang="en-US" dirty="0" err="1" smtClean="0"/>
              <a:t>aliquet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a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magna </a:t>
            </a:r>
            <a:r>
              <a:rPr lang="en-US" dirty="0" err="1" smtClean="0"/>
              <a:t>vulputate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. </a:t>
            </a:r>
            <a:r>
              <a:rPr lang="en-US" dirty="0" err="1" smtClean="0"/>
              <a:t>Quisque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 libero </a:t>
            </a:r>
            <a:r>
              <a:rPr lang="en-US" dirty="0" err="1" smtClean="0"/>
              <a:t>placerat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lobortis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. Integer a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ante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scelerisque</a:t>
            </a:r>
            <a:r>
              <a:rPr lang="en-US" dirty="0" smtClean="0"/>
              <a:t>. 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3771900" y="2185417"/>
            <a:ext cx="3134815" cy="351140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1950"/>
              </a:lnSpc>
              <a:buNone/>
              <a:defRPr sz="1350" b="0" i="0" spc="-38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89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err="1" smtClean="0"/>
              <a:t>Etiam</a:t>
            </a:r>
            <a:r>
              <a:rPr lang="en-US" dirty="0" smtClean="0"/>
              <a:t> </a:t>
            </a:r>
            <a:r>
              <a:rPr lang="en-US" dirty="0" err="1" smtClean="0"/>
              <a:t>molestie</a:t>
            </a:r>
            <a:r>
              <a:rPr lang="en-US" dirty="0" smtClean="0"/>
              <a:t> </a:t>
            </a:r>
            <a:r>
              <a:rPr lang="en-US" dirty="0" err="1" smtClean="0"/>
              <a:t>velit</a:t>
            </a:r>
            <a:r>
              <a:rPr lang="en-US" dirty="0" smtClean="0"/>
              <a:t> vitae dolor </a:t>
            </a:r>
            <a:r>
              <a:rPr lang="en-US" dirty="0" err="1" smtClean="0"/>
              <a:t>euismod</a:t>
            </a:r>
            <a:r>
              <a:rPr lang="en-US" dirty="0" smtClean="0"/>
              <a:t>, sit </a:t>
            </a:r>
            <a:r>
              <a:rPr lang="en-US" dirty="0" err="1" smtClean="0"/>
              <a:t>amet</a:t>
            </a:r>
            <a:r>
              <a:rPr lang="en-US" dirty="0" smtClean="0"/>
              <a:t> </a:t>
            </a:r>
            <a:r>
              <a:rPr lang="en-US" dirty="0" err="1" smtClean="0"/>
              <a:t>finibus</a:t>
            </a:r>
            <a:r>
              <a:rPr lang="en-US" dirty="0" smtClean="0"/>
              <a:t> </a:t>
            </a:r>
            <a:r>
              <a:rPr lang="en-US" dirty="0" err="1" smtClean="0"/>
              <a:t>risus</a:t>
            </a:r>
            <a:r>
              <a:rPr lang="en-US" dirty="0" smtClean="0"/>
              <a:t> </a:t>
            </a:r>
            <a:r>
              <a:rPr lang="en-US" dirty="0" err="1" smtClean="0"/>
              <a:t>mattis</a:t>
            </a:r>
            <a:r>
              <a:rPr lang="en-US" dirty="0" smtClean="0"/>
              <a:t>. In </a:t>
            </a:r>
            <a:r>
              <a:rPr lang="en-US" dirty="0" err="1" smtClean="0"/>
              <a:t>ornare</a:t>
            </a:r>
            <a:r>
              <a:rPr lang="en-US" dirty="0" smtClean="0"/>
              <a:t> convallis </a:t>
            </a:r>
            <a:r>
              <a:rPr lang="en-US" dirty="0" err="1" smtClean="0"/>
              <a:t>velit</a:t>
            </a:r>
            <a:r>
              <a:rPr lang="en-US" dirty="0" smtClean="0"/>
              <a:t> vitae cursus. Integer </a:t>
            </a:r>
            <a:r>
              <a:rPr lang="en-US" dirty="0" err="1" smtClean="0"/>
              <a:t>egestas</a:t>
            </a:r>
            <a:r>
              <a:rPr lang="en-US" dirty="0" smtClean="0"/>
              <a:t> sit </a:t>
            </a:r>
            <a:r>
              <a:rPr lang="en-US" dirty="0" err="1" smtClean="0"/>
              <a:t>amet</a:t>
            </a:r>
            <a:r>
              <a:rPr lang="en-US" dirty="0" smtClean="0"/>
              <a:t> mi </a:t>
            </a:r>
            <a:r>
              <a:rPr lang="en-US" dirty="0" err="1" smtClean="0"/>
              <a:t>vehicula</a:t>
            </a:r>
            <a:r>
              <a:rPr lang="en-US" dirty="0" smtClean="0"/>
              <a:t> </a:t>
            </a:r>
            <a:r>
              <a:rPr lang="en-US" dirty="0" err="1" smtClean="0"/>
              <a:t>sollicitudin</a:t>
            </a:r>
            <a:r>
              <a:rPr lang="en-US" dirty="0" smtClean="0"/>
              <a:t>. </a:t>
            </a:r>
            <a:r>
              <a:rPr lang="en-US" dirty="0" err="1" smtClean="0"/>
              <a:t>Pellentesque</a:t>
            </a:r>
            <a:r>
              <a:rPr lang="en-US" dirty="0" smtClean="0"/>
              <a:t> habitant </a:t>
            </a:r>
            <a:r>
              <a:rPr lang="en-US" dirty="0" err="1" smtClean="0"/>
              <a:t>morbi</a:t>
            </a:r>
            <a:r>
              <a:rPr lang="en-US" dirty="0" smtClean="0"/>
              <a:t> </a:t>
            </a:r>
            <a:r>
              <a:rPr lang="en-US" dirty="0" err="1" smtClean="0"/>
              <a:t>tristique</a:t>
            </a:r>
            <a:r>
              <a:rPr lang="en-US" dirty="0" smtClean="0"/>
              <a:t> </a:t>
            </a:r>
            <a:r>
              <a:rPr lang="en-US" dirty="0" err="1" smtClean="0"/>
              <a:t>senectus</a:t>
            </a:r>
            <a:r>
              <a:rPr lang="en-US" dirty="0" smtClean="0"/>
              <a:t> et </a:t>
            </a:r>
            <a:r>
              <a:rPr lang="en-US" dirty="0" err="1" smtClean="0"/>
              <a:t>netus</a:t>
            </a:r>
            <a:r>
              <a:rPr lang="en-US" dirty="0" smtClean="0"/>
              <a:t> et </a:t>
            </a:r>
            <a:r>
              <a:rPr lang="en-US" dirty="0" err="1" smtClean="0"/>
              <a:t>malesuada</a:t>
            </a:r>
            <a:r>
              <a:rPr lang="en-US" dirty="0" smtClean="0"/>
              <a:t> fames ac </a:t>
            </a:r>
            <a:r>
              <a:rPr lang="en-US" dirty="0" err="1" smtClean="0"/>
              <a:t>turpis</a:t>
            </a:r>
            <a:r>
              <a:rPr lang="en-US" dirty="0" smtClean="0"/>
              <a:t> </a:t>
            </a:r>
            <a:r>
              <a:rPr lang="en-US" dirty="0" err="1" smtClean="0"/>
              <a:t>egestas</a:t>
            </a:r>
            <a:r>
              <a:rPr lang="en-US" dirty="0" smtClean="0"/>
              <a:t>.</a:t>
            </a:r>
          </a:p>
        </p:txBody>
      </p:sp>
      <p:sp>
        <p:nvSpPr>
          <p:cNvPr id="5" name="Title 3"/>
          <p:cNvSpPr>
            <a:spLocks noGrp="1"/>
          </p:cNvSpPr>
          <p:nvPr>
            <p:ph type="title" hasCustomPrompt="1"/>
          </p:nvPr>
        </p:nvSpPr>
        <p:spPr>
          <a:xfrm>
            <a:off x="427101" y="1320800"/>
            <a:ext cx="7886700" cy="716084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2700">
                <a:solidFill>
                  <a:srgbClr val="005BBB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8556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425196" y="2185417"/>
            <a:ext cx="6418318" cy="3732425"/>
          </a:xfrm>
          <a:prstGeom prst="rect">
            <a:avLst/>
          </a:prstGeom>
        </p:spPr>
        <p:txBody>
          <a:bodyPr lIns="182880" rIns="182880">
            <a:noAutofit/>
          </a:bodyPr>
          <a:lstStyle>
            <a:lvl1pPr marL="342900" marR="0" indent="-304800" algn="l" defTabSz="685800" rtl="0" eaLnBrk="1" fontAlgn="auto" latinLnBrk="0" hangingPunct="1">
              <a:lnSpc>
                <a:spcPts val="1950"/>
              </a:lnSpc>
              <a:spcBef>
                <a:spcPts val="750"/>
              </a:spcBef>
              <a:spcAft>
                <a:spcPts val="0"/>
              </a:spcAft>
              <a:buClr>
                <a:srgbClr val="005BBB"/>
              </a:buClr>
              <a:buSzPct val="109000"/>
              <a:buFont typeface="Arial" charset="0"/>
              <a:buChar char="•"/>
              <a:tabLst/>
              <a:defRPr sz="1500" b="0" i="0" spc="-38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89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Quisque</a:t>
            </a:r>
            <a:r>
              <a:rPr lang="en-US" dirty="0" smtClean="0"/>
              <a:t> ac </a:t>
            </a:r>
            <a:r>
              <a:rPr lang="en-US" dirty="0" err="1" smtClean="0"/>
              <a:t>orci</a:t>
            </a:r>
            <a:r>
              <a:rPr lang="en-US" dirty="0" smtClean="0"/>
              <a:t> in </a:t>
            </a:r>
            <a:r>
              <a:rPr lang="en-US" dirty="0" err="1" smtClean="0"/>
              <a:t>turpis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</a:t>
            </a:r>
            <a:r>
              <a:rPr lang="en-US" dirty="0" err="1" smtClean="0"/>
              <a:t>sagittis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Donec</a:t>
            </a:r>
            <a:r>
              <a:rPr lang="en-US" dirty="0" smtClean="0"/>
              <a:t> vitae </a:t>
            </a:r>
            <a:r>
              <a:rPr lang="en-US" dirty="0" err="1" smtClean="0"/>
              <a:t>justo</a:t>
            </a:r>
            <a:r>
              <a:rPr lang="en-US" dirty="0" smtClean="0"/>
              <a:t> et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mollis</a:t>
            </a:r>
            <a:r>
              <a:rPr lang="en-US" dirty="0" smtClean="0"/>
              <a:t> </a:t>
            </a:r>
            <a:r>
              <a:rPr lang="en-US" dirty="0" err="1" smtClean="0"/>
              <a:t>consectetur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Etiam</a:t>
            </a:r>
            <a:r>
              <a:rPr lang="en-US" dirty="0" smtClean="0"/>
              <a:t> </a:t>
            </a:r>
            <a:r>
              <a:rPr lang="en-US" dirty="0" err="1" smtClean="0"/>
              <a:t>aliquet</a:t>
            </a:r>
            <a:r>
              <a:rPr lang="en-US" dirty="0" smtClean="0"/>
              <a:t> ex </a:t>
            </a:r>
            <a:r>
              <a:rPr lang="en-US" dirty="0" err="1" smtClean="0"/>
              <a:t>sed</a:t>
            </a:r>
            <a:r>
              <a:rPr lang="en-US" dirty="0" smtClean="0"/>
              <a:t>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consequat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Cras</a:t>
            </a:r>
            <a:r>
              <a:rPr lang="en-US" dirty="0" smtClean="0"/>
              <a:t> </a:t>
            </a:r>
            <a:r>
              <a:rPr lang="en-US" dirty="0" err="1" smtClean="0"/>
              <a:t>lacinia</a:t>
            </a:r>
            <a:r>
              <a:rPr lang="en-US" dirty="0" smtClean="0"/>
              <a:t> </a:t>
            </a:r>
            <a:r>
              <a:rPr lang="en-US" dirty="0" err="1" smtClean="0"/>
              <a:t>est</a:t>
            </a:r>
            <a:r>
              <a:rPr lang="en-US" dirty="0" smtClean="0"/>
              <a:t> ac </a:t>
            </a:r>
            <a:r>
              <a:rPr lang="en-US" dirty="0" err="1" smtClean="0"/>
              <a:t>elit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Duis</a:t>
            </a:r>
            <a:r>
              <a:rPr lang="en-US" dirty="0" smtClean="0"/>
              <a:t> sit </a:t>
            </a:r>
            <a:r>
              <a:rPr lang="en-US" dirty="0" err="1" smtClean="0"/>
              <a:t>amet</a:t>
            </a:r>
            <a:r>
              <a:rPr lang="en-US" dirty="0" smtClean="0"/>
              <a:t> </a:t>
            </a:r>
            <a:r>
              <a:rPr lang="en-US" dirty="0" err="1" smtClean="0"/>
              <a:t>odio</a:t>
            </a:r>
            <a:r>
              <a:rPr lang="en-US" dirty="0" smtClean="0"/>
              <a:t> </a:t>
            </a:r>
            <a:r>
              <a:rPr lang="en-US" dirty="0" err="1" smtClean="0"/>
              <a:t>facilisis</a:t>
            </a:r>
            <a:r>
              <a:rPr lang="en-US" dirty="0" smtClean="0"/>
              <a:t> </a:t>
            </a:r>
            <a:r>
              <a:rPr lang="en-US" dirty="0" err="1" smtClean="0"/>
              <a:t>turpis</a:t>
            </a:r>
            <a:r>
              <a:rPr lang="en-US" dirty="0" smtClean="0"/>
              <a:t> </a:t>
            </a:r>
            <a:r>
              <a:rPr lang="en-US" dirty="0" err="1" smtClean="0"/>
              <a:t>sodales</a:t>
            </a:r>
            <a:r>
              <a:rPr lang="en-US" dirty="0" smtClean="0"/>
              <a:t> </a:t>
            </a:r>
            <a:r>
              <a:rPr lang="en-US" dirty="0" err="1" smtClean="0"/>
              <a:t>placerat</a:t>
            </a:r>
            <a:r>
              <a:rPr lang="en-US" dirty="0" smtClean="0"/>
              <a:t>.</a:t>
            </a:r>
          </a:p>
          <a:p>
            <a:r>
              <a:rPr lang="en-US" dirty="0" smtClean="0"/>
              <a:t>Justo et neque odio facilisis turpis </a:t>
            </a:r>
            <a:r>
              <a:rPr lang="en-US" dirty="0" err="1" smtClean="0"/>
              <a:t>sodales</a:t>
            </a:r>
            <a:r>
              <a:rPr lang="en-US" dirty="0" smtClean="0"/>
              <a:t> placerat.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427101" y="1320800"/>
            <a:ext cx="7886700" cy="716084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2700">
                <a:solidFill>
                  <a:srgbClr val="005BBB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407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 3 level Bullet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427101" y="1320800"/>
            <a:ext cx="7886700" cy="716084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2700">
                <a:solidFill>
                  <a:srgbClr val="005BBB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425197" y="2185416"/>
            <a:ext cx="7259240" cy="38481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725"/>
              </a:lnSpc>
              <a:buClr>
                <a:srgbClr val="005BBB"/>
              </a:buClr>
              <a:buFontTx/>
              <a:buNone/>
              <a:defRPr sz="1275" b="1">
                <a:solidFill>
                  <a:srgbClr val="005BBB"/>
                </a:solidFill>
                <a:latin typeface="Arial" charset="0"/>
                <a:ea typeface="Arial" charset="0"/>
                <a:cs typeface="Arial" charset="0"/>
              </a:defRPr>
            </a:lvl1pPr>
            <a:lvl2pPr marL="552450" indent="-209550">
              <a:lnSpc>
                <a:spcPts val="1725"/>
              </a:lnSpc>
              <a:buClr>
                <a:srgbClr val="005BBB"/>
              </a:buClr>
              <a:buFont typeface="Arial" charset="0"/>
              <a:buChar char="•"/>
              <a:tabLst/>
              <a:defRPr sz="15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857250" marR="0" indent="-171450" algn="l" defTabSz="685800" rtl="0" eaLnBrk="1" fontAlgn="auto" latinLnBrk="0" hangingPunct="1">
              <a:lnSpc>
                <a:spcPts val="1725"/>
              </a:lnSpc>
              <a:spcBef>
                <a:spcPts val="375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>
                <a:tab pos="857250" algn="l"/>
              </a:tabLst>
              <a:defRPr sz="15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>
              <a:buClr>
                <a:srgbClr val="005BBB"/>
              </a:buClr>
              <a:defRPr>
                <a:solidFill>
                  <a:srgbClr val="666666"/>
                </a:solidFill>
                <a:latin typeface="Arial" charset="0"/>
                <a:ea typeface="Arial" charset="0"/>
                <a:cs typeface="Arial" charset="0"/>
              </a:defRPr>
            </a:lvl4pPr>
            <a:lvl5pPr>
              <a:buClr>
                <a:srgbClr val="005BBB"/>
              </a:buClr>
              <a:defRPr>
                <a:solidFill>
                  <a:srgbClr val="666666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 text</a:t>
            </a:r>
          </a:p>
          <a:p>
            <a:pPr lvl="2"/>
            <a:r>
              <a:rPr lang="en-US" dirty="0" smtClean="0"/>
              <a:t>Third level</a:t>
            </a:r>
          </a:p>
          <a:p>
            <a:pPr lvl="1"/>
            <a:r>
              <a:rPr lang="en-US" dirty="0" smtClean="0"/>
              <a:t>Second level text</a:t>
            </a:r>
          </a:p>
          <a:p>
            <a:pPr marL="857250" marR="0" lvl="2" indent="-171450" algn="l" defTabSz="685800" rtl="0" eaLnBrk="1" fontAlgn="auto" latinLnBrk="0" hangingPunct="1">
              <a:lnSpc>
                <a:spcPts val="1725"/>
              </a:lnSpc>
              <a:spcBef>
                <a:spcPts val="375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/>
              <a:defRPr/>
            </a:pPr>
            <a:r>
              <a:rPr lang="en-US" dirty="0" smtClean="0"/>
              <a:t>Third level</a:t>
            </a:r>
          </a:p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 text </a:t>
            </a:r>
          </a:p>
          <a:p>
            <a:pPr lvl="2"/>
            <a:r>
              <a:rPr lang="en-US" dirty="0" smtClean="0"/>
              <a:t>Third level</a:t>
            </a:r>
          </a:p>
          <a:p>
            <a:pPr marL="857250" marR="0" lvl="2" indent="-171450" algn="l" defTabSz="685800" rtl="0" eaLnBrk="1" fontAlgn="auto" latinLnBrk="0" hangingPunct="1">
              <a:lnSpc>
                <a:spcPts val="1725"/>
              </a:lnSpc>
              <a:spcBef>
                <a:spcPts val="375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/>
              <a:defRPr/>
            </a:pPr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494120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3823924" y="873940"/>
            <a:ext cx="5320076" cy="598723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2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892" indent="0">
              <a:buNone/>
              <a:defRPr sz="2100"/>
            </a:lvl2pPr>
            <a:lvl3pPr marL="685783" indent="0">
              <a:buNone/>
              <a:defRPr sz="1800"/>
            </a:lvl3pPr>
            <a:lvl4pPr marL="1028675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8" indent="0">
              <a:buNone/>
              <a:defRPr sz="1500"/>
            </a:lvl7pPr>
            <a:lvl8pPr marL="2400240" indent="0">
              <a:buNone/>
              <a:defRPr sz="1500"/>
            </a:lvl8pPr>
            <a:lvl9pPr marL="2743132" indent="0">
              <a:buNone/>
              <a:defRPr sz="15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6" name="Title 3"/>
          <p:cNvSpPr>
            <a:spLocks noGrp="1"/>
          </p:cNvSpPr>
          <p:nvPr>
            <p:ph type="title" hasCustomPrompt="1"/>
          </p:nvPr>
        </p:nvSpPr>
        <p:spPr>
          <a:xfrm>
            <a:off x="427101" y="1320800"/>
            <a:ext cx="3201490" cy="716084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2700">
                <a:solidFill>
                  <a:srgbClr val="005BBB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27102" y="2189263"/>
            <a:ext cx="3001899" cy="276832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1950"/>
              </a:lnSpc>
              <a:buNone/>
              <a:defRPr sz="1350" b="0" i="0" spc="-38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89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vehicula</a:t>
            </a:r>
            <a:r>
              <a:rPr lang="en-US" dirty="0" smtClean="0"/>
              <a:t> dui in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, in </a:t>
            </a:r>
            <a:r>
              <a:rPr lang="en-US" dirty="0" err="1" smtClean="0"/>
              <a:t>aliquet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a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magna </a:t>
            </a:r>
            <a:r>
              <a:rPr lang="en-US" dirty="0" err="1" smtClean="0"/>
              <a:t>vulputate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. </a:t>
            </a:r>
            <a:r>
              <a:rPr lang="en-US" dirty="0" err="1" smtClean="0"/>
              <a:t>Quisque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 and libero </a:t>
            </a:r>
            <a:r>
              <a:rPr lang="en-US" dirty="0" err="1" smtClean="0"/>
              <a:t>placerat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lobortis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. Integer a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ante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scelerisque</a:t>
            </a:r>
            <a:r>
              <a:rPr lang="en-US" dirty="0" smtClean="0"/>
              <a:t>. Class </a:t>
            </a:r>
            <a:r>
              <a:rPr lang="en-US" dirty="0" err="1" smtClean="0"/>
              <a:t>aptent</a:t>
            </a:r>
            <a:r>
              <a:rPr lang="en-US" dirty="0" smtClean="0"/>
              <a:t> </a:t>
            </a:r>
            <a:r>
              <a:rPr lang="en-US" dirty="0" err="1" smtClean="0"/>
              <a:t>taciti</a:t>
            </a:r>
            <a:r>
              <a:rPr lang="en-US" dirty="0" smtClean="0"/>
              <a:t> </a:t>
            </a:r>
            <a:r>
              <a:rPr lang="en-US" dirty="0" err="1" smtClean="0"/>
              <a:t>sociosqu</a:t>
            </a:r>
            <a:r>
              <a:rPr lang="en-US" dirty="0" smtClean="0"/>
              <a:t> ad </a:t>
            </a:r>
            <a:r>
              <a:rPr lang="en-US" dirty="0" err="1" smtClean="0"/>
              <a:t>litora</a:t>
            </a:r>
            <a:r>
              <a:rPr lang="en-US" dirty="0" smtClean="0"/>
              <a:t> </a:t>
            </a:r>
            <a:r>
              <a:rPr lang="en-US" dirty="0" err="1" smtClean="0"/>
              <a:t>torquent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0405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3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3835974" y="873940"/>
            <a:ext cx="5308027" cy="3125458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2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892" indent="0">
              <a:buNone/>
              <a:defRPr sz="2100"/>
            </a:lvl2pPr>
            <a:lvl3pPr marL="685783" indent="0">
              <a:buNone/>
              <a:defRPr sz="1800"/>
            </a:lvl3pPr>
            <a:lvl4pPr marL="1028675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8" indent="0">
              <a:buNone/>
              <a:defRPr sz="1500"/>
            </a:lvl7pPr>
            <a:lvl8pPr marL="2400240" indent="0">
              <a:buNone/>
              <a:defRPr sz="1500"/>
            </a:lvl8pPr>
            <a:lvl9pPr marL="2743132" indent="0">
              <a:buNone/>
              <a:defRPr sz="15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6" name="Title 3"/>
          <p:cNvSpPr>
            <a:spLocks noGrp="1"/>
          </p:cNvSpPr>
          <p:nvPr>
            <p:ph type="title" hasCustomPrompt="1"/>
          </p:nvPr>
        </p:nvSpPr>
        <p:spPr>
          <a:xfrm>
            <a:off x="427101" y="1320800"/>
            <a:ext cx="3201490" cy="716084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2700">
                <a:solidFill>
                  <a:srgbClr val="005BBB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  <p:sp>
        <p:nvSpPr>
          <p:cNvPr id="7" name="Picture Placeholder 2"/>
          <p:cNvSpPr>
            <a:spLocks noGrp="1" noChangeAspect="1"/>
          </p:cNvSpPr>
          <p:nvPr>
            <p:ph type="pic" idx="14"/>
          </p:nvPr>
        </p:nvSpPr>
        <p:spPr>
          <a:xfrm>
            <a:off x="3835973" y="3998296"/>
            <a:ext cx="2701892" cy="28575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2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892" indent="0">
              <a:buNone/>
              <a:defRPr sz="2100"/>
            </a:lvl2pPr>
            <a:lvl3pPr marL="685783" indent="0">
              <a:buNone/>
              <a:defRPr sz="1800"/>
            </a:lvl3pPr>
            <a:lvl4pPr marL="1028675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8" indent="0">
              <a:buNone/>
              <a:defRPr sz="1500"/>
            </a:lvl7pPr>
            <a:lvl8pPr marL="2400240" indent="0">
              <a:buNone/>
              <a:defRPr sz="1500"/>
            </a:lvl8pPr>
            <a:lvl9pPr marL="2743132" indent="0">
              <a:buNone/>
              <a:defRPr sz="15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5817" y="3998296"/>
            <a:ext cx="2618184" cy="28575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2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892" indent="0">
              <a:buNone/>
              <a:defRPr sz="2100"/>
            </a:lvl2pPr>
            <a:lvl3pPr marL="685783" indent="0">
              <a:buNone/>
              <a:defRPr sz="1800"/>
            </a:lvl3pPr>
            <a:lvl4pPr marL="1028675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8" indent="0">
              <a:buNone/>
              <a:defRPr sz="1500"/>
            </a:lvl7pPr>
            <a:lvl8pPr marL="2400240" indent="0">
              <a:buNone/>
              <a:defRPr sz="1500"/>
            </a:lvl8pPr>
            <a:lvl9pPr marL="2743132" indent="0">
              <a:buNone/>
              <a:defRPr sz="15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27102" y="2189263"/>
            <a:ext cx="3001899" cy="276832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1950"/>
              </a:lnSpc>
              <a:buNone/>
              <a:defRPr sz="1350" b="0" i="0" spc="-38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89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vehicula</a:t>
            </a:r>
            <a:r>
              <a:rPr lang="en-US" dirty="0" smtClean="0"/>
              <a:t> dui in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, in </a:t>
            </a:r>
            <a:r>
              <a:rPr lang="en-US" dirty="0" err="1" smtClean="0"/>
              <a:t>aliquet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a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magna </a:t>
            </a:r>
            <a:r>
              <a:rPr lang="en-US" dirty="0" err="1" smtClean="0"/>
              <a:t>vulputate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. </a:t>
            </a:r>
            <a:r>
              <a:rPr lang="en-US" dirty="0" err="1" smtClean="0"/>
              <a:t>Quisque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 and libero </a:t>
            </a:r>
            <a:r>
              <a:rPr lang="en-US" dirty="0" err="1" smtClean="0"/>
              <a:t>placerat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lobortis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. Integer a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ante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scelerisque</a:t>
            </a:r>
            <a:r>
              <a:rPr lang="en-US" dirty="0" smtClean="0"/>
              <a:t>. Class </a:t>
            </a:r>
            <a:r>
              <a:rPr lang="en-US" dirty="0" err="1" smtClean="0"/>
              <a:t>aptent</a:t>
            </a:r>
            <a:r>
              <a:rPr lang="en-US" dirty="0" smtClean="0"/>
              <a:t> </a:t>
            </a:r>
            <a:r>
              <a:rPr lang="en-US" dirty="0" err="1" smtClean="0"/>
              <a:t>taciti</a:t>
            </a:r>
            <a:r>
              <a:rPr lang="en-US" dirty="0" smtClean="0"/>
              <a:t> </a:t>
            </a:r>
            <a:r>
              <a:rPr lang="en-US" dirty="0" err="1" smtClean="0"/>
              <a:t>sociosqu</a:t>
            </a:r>
            <a:r>
              <a:rPr lang="en-US" dirty="0" smtClean="0"/>
              <a:t> ad </a:t>
            </a:r>
            <a:r>
              <a:rPr lang="en-US" dirty="0" err="1" smtClean="0"/>
              <a:t>litora</a:t>
            </a:r>
            <a:r>
              <a:rPr lang="en-US" dirty="0" smtClean="0"/>
              <a:t> </a:t>
            </a:r>
            <a:r>
              <a:rPr lang="en-US" dirty="0" err="1" smtClean="0"/>
              <a:t>torquent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72715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0" y="883920"/>
            <a:ext cx="9144000" cy="597408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12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892" indent="0">
              <a:buNone/>
              <a:defRPr sz="2100"/>
            </a:lvl2pPr>
            <a:lvl3pPr marL="685783" indent="0">
              <a:buNone/>
              <a:defRPr sz="1800"/>
            </a:lvl3pPr>
            <a:lvl4pPr marL="1028675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8" indent="0">
              <a:buNone/>
              <a:defRPr sz="1500"/>
            </a:lvl7pPr>
            <a:lvl8pPr marL="2400240" indent="0">
              <a:buNone/>
              <a:defRPr sz="1500"/>
            </a:lvl8pPr>
            <a:lvl9pPr marL="2743132" indent="0">
              <a:buNone/>
              <a:defRPr sz="15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45194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.jpg"/><Relationship Id="rId1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01479" y="0"/>
            <a:ext cx="8772041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6" algn="ctr"/>
            <a:r>
              <a:rPr lang="en-US" sz="1800" dirty="0" smtClean="0">
                <a:latin typeface="Arial" charset="0"/>
              </a:rPr>
              <a:t>‘-</a:t>
            </a:r>
            <a:endParaRPr lang="en-US" sz="1800" dirty="0">
              <a:latin typeface="Arial" charset="0"/>
            </a:endParaRPr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1534334" y="1023930"/>
            <a:ext cx="6418317" cy="1402691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l" defTabSz="6858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b="1" i="0" kern="1200" baseline="0">
                <a:solidFill>
                  <a:schemeClr val="tx1"/>
                </a:solidFill>
                <a:latin typeface="Effra Trial Heavy" charset="0"/>
                <a:ea typeface="Effra Trial Heavy" charset="0"/>
                <a:cs typeface="Effra Trial Heavy" charset="0"/>
              </a:defRPr>
            </a:lvl1pPr>
          </a:lstStyle>
          <a:p>
            <a:endParaRPr lang="en-US" sz="3600" dirty="0"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9" name="Text Placeholder 2"/>
          <p:cNvSpPr txBox="1">
            <a:spLocks/>
          </p:cNvSpPr>
          <p:nvPr userDrawn="1"/>
        </p:nvSpPr>
        <p:spPr>
          <a:xfrm>
            <a:off x="1534334" y="2555889"/>
            <a:ext cx="6418317" cy="30782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1200" b="0" i="0" kern="1200">
                <a:solidFill>
                  <a:srgbClr val="828383"/>
                </a:solidFill>
                <a:latin typeface="Museo Slab 100" charset="0"/>
                <a:ea typeface="Museo Slab 100" charset="0"/>
                <a:cs typeface="Museo Slab 100" charset="0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200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9143998" cy="6857999"/>
          </a:xfrm>
          <a:prstGeom prst="rect">
            <a:avLst/>
          </a:prstGeom>
        </p:spPr>
      </p:pic>
      <p:sp>
        <p:nvSpPr>
          <p:cNvPr id="12" name="Text Placeholder 11"/>
          <p:cNvSpPr>
            <a:spLocks noGrp="1"/>
          </p:cNvSpPr>
          <p:nvPr>
            <p:ph type="body" idx="1"/>
          </p:nvPr>
        </p:nvSpPr>
        <p:spPr>
          <a:xfrm>
            <a:off x="425196" y="2320111"/>
            <a:ext cx="7886700" cy="38133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13" name="Title Placeholder 12"/>
          <p:cNvSpPr>
            <a:spLocks noGrp="1"/>
          </p:cNvSpPr>
          <p:nvPr>
            <p:ph type="title"/>
          </p:nvPr>
        </p:nvSpPr>
        <p:spPr>
          <a:xfrm>
            <a:off x="425196" y="1316736"/>
            <a:ext cx="7886700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1" name="Slide Number Placeholder 6"/>
          <p:cNvSpPr txBox="1">
            <a:spLocks/>
          </p:cNvSpPr>
          <p:nvPr userDrawn="1"/>
        </p:nvSpPr>
        <p:spPr>
          <a:xfrm>
            <a:off x="8284464" y="6221885"/>
            <a:ext cx="544068" cy="5345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685800" rtl="0" eaLnBrk="1" latinLnBrk="0" hangingPunct="1">
              <a:defRPr sz="1000" b="1" i="0" kern="1200">
                <a:solidFill>
                  <a:srgbClr val="828383"/>
                </a:solidFill>
                <a:latin typeface="Museo Slab 900" charset="0"/>
                <a:ea typeface="Museo Slab 900" charset="0"/>
                <a:cs typeface="Museo Slab 900" charset="0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915D2C3-7EB9-F849-9C19-1CC92E2870ED}" type="slidenum">
              <a:rPr lang="en-US" sz="1200" b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pPr/>
              <a:t>‹#›</a:t>
            </a:fld>
            <a:endParaRPr lang="en-US" sz="1200" b="1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1" y="321147"/>
            <a:ext cx="3818411" cy="283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035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6" r:id="rId1"/>
    <p:sldLayoutId id="2147483894" r:id="rId2"/>
    <p:sldLayoutId id="2147483895" r:id="rId3"/>
    <p:sldLayoutId id="2147483897" r:id="rId4"/>
    <p:sldLayoutId id="2147483907" r:id="rId5"/>
    <p:sldLayoutId id="2147483898" r:id="rId6"/>
    <p:sldLayoutId id="2147483900" r:id="rId7"/>
    <p:sldLayoutId id="2147483906" r:id="rId8"/>
    <p:sldLayoutId id="2147483902" r:id="rId9"/>
  </p:sldLayoutIdLst>
  <p:timing>
    <p:tnLst>
      <p:par>
        <p:cTn id="1" dur="indefinite" restart="never" nodeType="tmRoot"/>
      </p:par>
    </p:tnLst>
  </p:timing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700" kern="1200">
          <a:solidFill>
            <a:schemeClr val="tx2"/>
          </a:solidFill>
          <a:latin typeface="Georgia" charset="0"/>
          <a:ea typeface="Georgia" charset="0"/>
          <a:cs typeface="Georgia" charset="0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Clr>
          <a:srgbClr val="005BBB"/>
        </a:buClr>
        <a:buFont typeface="Arial" panose="020B0604020202020204" pitchFamily="34" charset="0"/>
        <a:buChar char="•"/>
        <a:defRPr sz="150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005BBB"/>
        </a:buClr>
        <a:buFont typeface="Arial" panose="020B0604020202020204" pitchFamily="34" charset="0"/>
        <a:buChar char="•"/>
        <a:defRPr sz="150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005BBB"/>
        </a:buClr>
        <a:buFont typeface="LucidaGrande" charset="0"/>
        <a:buChar char="-"/>
        <a:defRPr sz="135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005BBB"/>
        </a:buClr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005BBB"/>
        </a:buClr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880" userDrawn="1">
          <p15:clr>
            <a:srgbClr val="F26B43"/>
          </p15:clr>
        </p15:guide>
        <p15:guide id="2" pos="312" userDrawn="1">
          <p15:clr>
            <a:srgbClr val="F26B43"/>
          </p15:clr>
        </p15:guide>
        <p15:guide id="3" orient="horz" pos="4016" userDrawn="1">
          <p15:clr>
            <a:srgbClr val="F26B43"/>
          </p15:clr>
        </p15:guide>
        <p15:guide id="4" pos="5544" userDrawn="1">
          <p15:clr>
            <a:srgbClr val="F26B43"/>
          </p15:clr>
        </p15:guide>
        <p15:guide id="5" pos="216" userDrawn="1">
          <p15:clr>
            <a:srgbClr val="F26B43"/>
          </p15:clr>
        </p15:guide>
        <p15:guide id="6" pos="3348" userDrawn="1">
          <p15:clr>
            <a:srgbClr val="F26B43"/>
          </p15:clr>
        </p15:guide>
        <p15:guide id="7" pos="3528" userDrawn="1">
          <p15:clr>
            <a:srgbClr val="F26B43"/>
          </p15:clr>
        </p15:guide>
        <p15:guide id="8" pos="3384" userDrawn="1">
          <p15:clr>
            <a:srgbClr val="F26B43"/>
          </p15:clr>
        </p15:guide>
        <p15:guide id="9" orient="horz" pos="1848" userDrawn="1">
          <p15:clr>
            <a:srgbClr val="F26B43"/>
          </p15:clr>
        </p15:guide>
        <p15:guide id="10" orient="horz" pos="1896" userDrawn="1">
          <p15:clr>
            <a:srgbClr val="F26B43"/>
          </p15:clr>
        </p15:guide>
        <p15:guide id="11" orient="horz" pos="2880" userDrawn="1">
          <p15:clr>
            <a:srgbClr val="F26B43"/>
          </p15:clr>
        </p15:guide>
        <p15:guide id="12" orient="horz" pos="283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comments" Target="../comments/commen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comments" Target="../comments/commen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comments" Target="../comments/commen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comments" Target="../comments/commen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A.M._Turing_Award" TargetMode="External"/><Relationship Id="rId4" Type="http://schemas.openxmlformats.org/officeDocument/2006/relationships/hyperlink" Target="https://en.wikipedia.org/wiki/IEEE_Emanuel_R._Piore_Award" TargetMode="External"/><Relationship Id="rId5" Type="http://schemas.openxmlformats.org/officeDocument/2006/relationships/hyperlink" Target="https://en.wikipedia.org/wiki/IEEE_John_von_Neumann_Medal" TargetMode="External"/><Relationship Id="rId6" Type="http://schemas.openxmlformats.org/officeDocument/2006/relationships/hyperlink" Target="https://en.wikipedia.org/wiki/Lamport's_bakery_algorithm" TargetMode="External"/><Relationship Id="rId7" Type="http://schemas.openxmlformats.org/officeDocument/2006/relationships/hyperlink" Target="https://en.wikipedia.org/wiki/Byzantine_fault_tolerance" TargetMode="External"/><Relationship Id="rId8" Type="http://schemas.openxmlformats.org/officeDocument/2006/relationships/hyperlink" Target="https://en.wikipedia.org/wiki/Paxos_algorithm" TargetMode="External"/><Relationship Id="rId9" Type="http://schemas.openxmlformats.org/officeDocument/2006/relationships/hyperlink" Target="https://en.wikipedia.org/wiki/Lamport_signature" TargetMode="External"/><Relationship Id="rId10" Type="http://schemas.openxmlformats.org/officeDocument/2006/relationships/hyperlink" Target="https://en.wikipedia.org/wiki/Chandy-Lamport_algorithm" TargetMode="Externa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comments" Target="../comments/commen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comments" Target="../comments/commen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comments" Target="../comments/commen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comments" Target="../comments/commen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1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tif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3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4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slideplayer.com/slide/5077454/" TargetMode="External"/><Relationship Id="rId4" Type="http://schemas.openxmlformats.org/officeDocument/2006/relationships/hyperlink" Target="https://learntla.com/" TargetMode="External"/><Relationship Id="rId1" Type="http://schemas.openxmlformats.org/officeDocument/2006/relationships/slideLayout" Target="../slideLayouts/slideLayout5.xml"/><Relationship Id="rId2" Type="http://schemas.openxmlformats.org/officeDocument/2006/relationships/hyperlink" Target="http://lamport.azurewebsites.net/video/videos.html" TargetMode="Externa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b</a:t>
            </a:r>
            <a:r>
              <a:rPr lang="en-US" dirty="0" smtClean="0"/>
              <a:t>y </a:t>
            </a:r>
            <a:r>
              <a:rPr lang="en-US" dirty="0" err="1" smtClean="0"/>
              <a:t>Amlan</a:t>
            </a:r>
            <a:r>
              <a:rPr lang="en-US" dirty="0" smtClean="0"/>
              <a:t> Gupta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sz="1400" dirty="0" err="1" smtClean="0"/>
              <a:t>amlangup@buffalo.edu</a:t>
            </a:r>
            <a:endParaRPr lang="en-US" sz="1400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Tla</a:t>
            </a:r>
            <a:r>
              <a:rPr lang="en-US" dirty="0" smtClean="0"/>
              <a:t>+</a:t>
            </a:r>
            <a:br>
              <a:rPr lang="en-US" dirty="0" smtClean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1822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12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1" r="197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00625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" r="9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357878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92" b="199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247749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43" r="464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566956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6" r="122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96660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25196" y="2601687"/>
            <a:ext cx="2840518" cy="232954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idx="10"/>
          </p:nvPr>
        </p:nvSpPr>
        <p:spPr>
          <a:xfrm>
            <a:off x="425196" y="2185417"/>
            <a:ext cx="3134815" cy="2593411"/>
          </a:xfrm>
        </p:spPr>
        <p:txBody>
          <a:bodyPr/>
          <a:lstStyle/>
          <a:p>
            <a:pPr lvl="0"/>
            <a:r>
              <a:rPr lang="en-US" dirty="0" smtClean="0">
                <a:solidFill>
                  <a:schemeClr val="tx2"/>
                </a:solidFill>
              </a:rPr>
              <a:t>Sample C Program</a:t>
            </a:r>
          </a:p>
          <a:p>
            <a:pPr lvl="0"/>
            <a:endParaRPr lang="en-US" dirty="0" smtClean="0">
              <a:solidFill>
                <a:schemeClr val="bg1"/>
              </a:solidFill>
            </a:endParaRPr>
          </a:p>
          <a:p>
            <a:pPr lvl="0"/>
            <a:r>
              <a:rPr lang="en-US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; </a:t>
            </a:r>
            <a:endParaRPr lang="en-US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lvl="0"/>
            <a:r>
              <a:rPr lang="en-US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void </a:t>
            </a:r>
            <a:r>
              <a:rPr lang="en-US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main() </a:t>
            </a:r>
            <a:r>
              <a:rPr lang="en-US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{</a:t>
            </a:r>
          </a:p>
          <a:p>
            <a:pPr lvl="0"/>
            <a:r>
              <a:rPr lang="en-US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	</a:t>
            </a:r>
            <a:r>
              <a:rPr lang="en-US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= </a:t>
            </a:r>
            <a:r>
              <a:rPr lang="en-US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someNumber</a:t>
            </a:r>
            <a:r>
              <a:rPr lang="en-US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() ; </a:t>
            </a:r>
            <a:endParaRPr lang="en-US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lvl="0"/>
            <a:r>
              <a:rPr lang="en-US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= </a:t>
            </a:r>
            <a:r>
              <a:rPr lang="en-US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+ 1 ; </a:t>
            </a:r>
            <a:endParaRPr lang="en-US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lvl="0"/>
            <a:r>
              <a:rPr lang="en-US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669139" y="2601687"/>
            <a:ext cx="4157690" cy="324367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1"/>
          </p:nvPr>
        </p:nvSpPr>
        <p:spPr>
          <a:xfrm>
            <a:off x="3771900" y="2185417"/>
            <a:ext cx="4054929" cy="3511409"/>
          </a:xfrm>
        </p:spPr>
        <p:txBody>
          <a:bodyPr/>
          <a:lstStyle/>
          <a:p>
            <a:pPr lvl="0"/>
            <a:r>
              <a:rPr lang="en-US" dirty="0" smtClean="0">
                <a:solidFill>
                  <a:schemeClr val="tx2"/>
                </a:solidFill>
              </a:rPr>
              <a:t>A logical Representation</a:t>
            </a:r>
          </a:p>
          <a:p>
            <a:pPr lvl="0"/>
            <a:endParaRPr lang="en-US" dirty="0" smtClean="0">
              <a:solidFill>
                <a:schemeClr val="bg1"/>
              </a:solidFill>
            </a:endParaRPr>
          </a:p>
          <a:p>
            <a:pPr lvl="0"/>
            <a:r>
              <a:rPr lang="en-US" dirty="0" smtClean="0">
                <a:solidFill>
                  <a:schemeClr val="bg1"/>
                </a:solidFill>
              </a:rPr>
              <a:t>if </a:t>
            </a:r>
            <a:r>
              <a:rPr lang="en-US" dirty="0">
                <a:solidFill>
                  <a:schemeClr val="bg1"/>
                </a:solidFill>
              </a:rPr>
              <a:t>current value of pc equals “start” </a:t>
            </a:r>
          </a:p>
          <a:p>
            <a:pPr lvl="0"/>
            <a:r>
              <a:rPr lang="en-US" dirty="0" smtClean="0">
                <a:solidFill>
                  <a:schemeClr val="bg1"/>
                </a:solidFill>
              </a:rPr>
              <a:t>          then </a:t>
            </a:r>
            <a:r>
              <a:rPr lang="en-US" dirty="0">
                <a:solidFill>
                  <a:schemeClr val="bg1"/>
                </a:solidFill>
              </a:rPr>
              <a:t>next value of </a:t>
            </a:r>
            <a:r>
              <a:rPr lang="en-US" dirty="0" err="1">
                <a:solidFill>
                  <a:schemeClr val="bg1"/>
                </a:solidFill>
              </a:rPr>
              <a:t>i</a:t>
            </a:r>
            <a:r>
              <a:rPr lang="en-US" dirty="0">
                <a:solidFill>
                  <a:schemeClr val="bg1"/>
                </a:solidFill>
              </a:rPr>
              <a:t> in {0, 1, . . . , </a:t>
            </a:r>
            <a:r>
              <a:rPr lang="en-US" dirty="0" smtClean="0">
                <a:solidFill>
                  <a:schemeClr val="bg1"/>
                </a:solidFill>
              </a:rPr>
              <a:t>1000} </a:t>
            </a:r>
          </a:p>
          <a:p>
            <a:pPr lvl="0"/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                  next value of pc equals “middle” </a:t>
            </a:r>
          </a:p>
          <a:p>
            <a:pPr lvl="0"/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         else </a:t>
            </a:r>
            <a:r>
              <a:rPr lang="en-US" dirty="0">
                <a:solidFill>
                  <a:schemeClr val="bg1"/>
                </a:solidFill>
              </a:rPr>
              <a:t>if current value of pc equals “middle” </a:t>
            </a:r>
            <a:endParaRPr lang="en-US" dirty="0" smtClean="0">
              <a:solidFill>
                <a:schemeClr val="bg1"/>
              </a:solidFill>
            </a:endParaRPr>
          </a:p>
          <a:p>
            <a:pPr lvl="0"/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                    then </a:t>
            </a:r>
            <a:r>
              <a:rPr lang="en-US" dirty="0">
                <a:solidFill>
                  <a:schemeClr val="bg1"/>
                </a:solidFill>
              </a:rPr>
              <a:t>next value of </a:t>
            </a:r>
            <a:r>
              <a:rPr lang="en-US" dirty="0" err="1">
                <a:solidFill>
                  <a:schemeClr val="bg1"/>
                </a:solidFill>
              </a:rPr>
              <a:t>i</a:t>
            </a:r>
            <a:r>
              <a:rPr lang="en-US" dirty="0">
                <a:solidFill>
                  <a:schemeClr val="bg1"/>
                </a:solidFill>
              </a:rPr>
              <a:t> equals </a:t>
            </a:r>
            <a:endParaRPr lang="en-US" dirty="0" smtClean="0">
              <a:solidFill>
                <a:schemeClr val="bg1"/>
              </a:solidFill>
            </a:endParaRPr>
          </a:p>
          <a:p>
            <a:pPr lvl="0"/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                                       current </a:t>
            </a:r>
            <a:r>
              <a:rPr lang="en-US" dirty="0">
                <a:solidFill>
                  <a:schemeClr val="bg1"/>
                </a:solidFill>
              </a:rPr>
              <a:t>value of </a:t>
            </a:r>
            <a:r>
              <a:rPr lang="en-US" dirty="0" err="1">
                <a:solidFill>
                  <a:schemeClr val="bg1"/>
                </a:solidFill>
              </a:rPr>
              <a:t>i</a:t>
            </a:r>
            <a:r>
              <a:rPr lang="en-US" dirty="0">
                <a:solidFill>
                  <a:schemeClr val="bg1"/>
                </a:solidFill>
              </a:rPr>
              <a:t> + 1 </a:t>
            </a:r>
            <a:endParaRPr lang="en-US" dirty="0" smtClean="0">
              <a:solidFill>
                <a:schemeClr val="bg1"/>
              </a:solidFill>
            </a:endParaRPr>
          </a:p>
          <a:p>
            <a:pPr lvl="0"/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                              next </a:t>
            </a:r>
            <a:r>
              <a:rPr lang="en-US" dirty="0">
                <a:solidFill>
                  <a:schemeClr val="bg1"/>
                </a:solidFill>
              </a:rPr>
              <a:t>value of pc equals “done” </a:t>
            </a:r>
            <a:endParaRPr lang="en-US" dirty="0" smtClean="0">
              <a:solidFill>
                <a:schemeClr val="bg1"/>
              </a:solidFill>
            </a:endParaRPr>
          </a:p>
          <a:p>
            <a:pPr lvl="0"/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           else no </a:t>
            </a:r>
            <a:r>
              <a:rPr lang="en-US" dirty="0">
                <a:solidFill>
                  <a:schemeClr val="bg1"/>
                </a:solidFill>
              </a:rPr>
              <a:t>next values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Trivial Example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55171" y="5327494"/>
            <a:ext cx="2351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pc </a:t>
            </a:r>
            <a:r>
              <a:rPr lang="is-IS" dirty="0"/>
              <a:t>→</a:t>
            </a:r>
            <a:r>
              <a:rPr lang="en-US" dirty="0" smtClean="0"/>
              <a:t> process control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149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427101" y="2155372"/>
            <a:ext cx="7399728" cy="278674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1"/>
          </p:nvPr>
        </p:nvSpPr>
        <p:spPr>
          <a:xfrm>
            <a:off x="566057" y="1567542"/>
            <a:ext cx="6901543" cy="2942737"/>
          </a:xfrm>
        </p:spPr>
        <p:txBody>
          <a:bodyPr/>
          <a:lstStyle/>
          <a:p>
            <a:pPr lvl="0"/>
            <a:endParaRPr lang="en-US" dirty="0" smtClean="0">
              <a:solidFill>
                <a:schemeClr val="bg1"/>
              </a:solidFill>
            </a:endParaRPr>
          </a:p>
          <a:p>
            <a:pPr lvl="0"/>
            <a:endParaRPr lang="en-US" dirty="0" smtClean="0">
              <a:solidFill>
                <a:schemeClr val="bg1"/>
              </a:solidFill>
            </a:endParaRPr>
          </a:p>
          <a:p>
            <a:pPr lvl="0"/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if current value of 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pc equals “start” </a:t>
            </a:r>
          </a:p>
          <a:p>
            <a:pPr lvl="0"/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 then 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next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value 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of </a:t>
            </a:r>
            <a:r>
              <a:rPr lang="en-US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in {0, 1, . . . ,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1000} </a:t>
            </a:r>
          </a:p>
          <a:p>
            <a:pPr lvl="0"/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     next value of pc equals “middle” </a:t>
            </a:r>
          </a:p>
          <a:p>
            <a:pPr lvl="0"/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else 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if current value of pc equals “middle” </a:t>
            </a:r>
            <a:endParaRPr lang="en-US" dirty="0" smtClean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pPr lvl="0"/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        then 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next value of </a:t>
            </a:r>
            <a:r>
              <a:rPr lang="en-US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equals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current 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value of </a:t>
            </a:r>
            <a:r>
              <a:rPr lang="en-US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+ 1 </a:t>
            </a:r>
            <a:endParaRPr lang="en-US" dirty="0" smtClean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pPr lvl="0"/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             next 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value of pc equals “done” </a:t>
            </a:r>
            <a:endParaRPr lang="en-US" dirty="0" smtClean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pPr lvl="0"/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        else no 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next values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Trivial Example</a:t>
            </a:r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968828" y="2471054"/>
            <a:ext cx="1567543" cy="10886"/>
          </a:xfrm>
          <a:prstGeom prst="line">
            <a:avLst/>
          </a:prstGeom>
          <a:ln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2024743" y="3526969"/>
            <a:ext cx="1589314" cy="21771"/>
          </a:xfrm>
          <a:prstGeom prst="line">
            <a:avLst/>
          </a:prstGeom>
          <a:ln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4778828" y="3897084"/>
            <a:ext cx="1589315" cy="10884"/>
          </a:xfrm>
          <a:prstGeom prst="line">
            <a:avLst/>
          </a:prstGeom>
          <a:ln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1741713" y="3167741"/>
            <a:ext cx="1230087" cy="21773"/>
          </a:xfrm>
          <a:prstGeom prst="line">
            <a:avLst/>
          </a:prstGeom>
          <a:ln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V="1">
            <a:off x="2525485" y="3897088"/>
            <a:ext cx="1230087" cy="21773"/>
          </a:xfrm>
          <a:prstGeom prst="line">
            <a:avLst/>
          </a:prstGeom>
          <a:ln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2536367" y="4245430"/>
            <a:ext cx="1230087" cy="21773"/>
          </a:xfrm>
          <a:prstGeom prst="line">
            <a:avLst/>
          </a:prstGeom>
          <a:ln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V="1">
            <a:off x="1741713" y="2830285"/>
            <a:ext cx="1230087" cy="21773"/>
          </a:xfrm>
          <a:prstGeom prst="line">
            <a:avLst/>
          </a:prstGeom>
          <a:ln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V="1">
            <a:off x="2939142" y="2476497"/>
            <a:ext cx="555172" cy="3512"/>
          </a:xfrm>
          <a:prstGeom prst="line">
            <a:avLst/>
          </a:prstGeom>
          <a:ln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V="1">
            <a:off x="3439885" y="3173185"/>
            <a:ext cx="555172" cy="3512"/>
          </a:xfrm>
          <a:prstGeom prst="line">
            <a:avLst/>
          </a:prstGeom>
          <a:ln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4016826" y="3543297"/>
            <a:ext cx="555172" cy="3512"/>
          </a:xfrm>
          <a:prstGeom prst="line">
            <a:avLst/>
          </a:prstGeom>
          <a:ln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V="1">
            <a:off x="4114796" y="3902525"/>
            <a:ext cx="555172" cy="3512"/>
          </a:xfrm>
          <a:prstGeom prst="line">
            <a:avLst/>
          </a:prstGeom>
          <a:ln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V="1">
            <a:off x="4223652" y="4261753"/>
            <a:ext cx="555172" cy="3512"/>
          </a:xfrm>
          <a:prstGeom prst="line">
            <a:avLst/>
          </a:prstGeom>
          <a:ln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447334" y="5205301"/>
            <a:ext cx="21082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Next value of </a:t>
            </a:r>
            <a:r>
              <a:rPr lang="en-US" dirty="0" err="1" smtClean="0"/>
              <a:t>i</a:t>
            </a:r>
            <a:r>
              <a:rPr lang="en-US" dirty="0" smtClean="0"/>
              <a:t> </a:t>
            </a:r>
            <a:r>
              <a:rPr lang="is-IS" dirty="0"/>
              <a:t>→</a:t>
            </a:r>
            <a:r>
              <a:rPr lang="en-US" dirty="0" smtClean="0"/>
              <a:t> </a:t>
            </a:r>
            <a:r>
              <a:rPr lang="en-US" dirty="0" err="1" smtClean="0"/>
              <a:t>i</a:t>
            </a:r>
            <a:r>
              <a:rPr lang="en-US" dirty="0" smtClean="0"/>
              <a:t>’</a:t>
            </a:r>
          </a:p>
          <a:p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451950" y="5745487"/>
            <a:ext cx="13837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Equals </a:t>
            </a:r>
            <a:r>
              <a:rPr lang="is-IS" dirty="0"/>
              <a:t>→</a:t>
            </a:r>
            <a:r>
              <a:rPr lang="en-US" dirty="0" smtClean="0"/>
              <a:t> =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9846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4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427101" y="2155372"/>
            <a:ext cx="7399728" cy="278674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1"/>
          </p:nvPr>
        </p:nvSpPr>
        <p:spPr>
          <a:xfrm>
            <a:off x="566057" y="1567542"/>
            <a:ext cx="6901543" cy="2942737"/>
          </a:xfrm>
        </p:spPr>
        <p:txBody>
          <a:bodyPr/>
          <a:lstStyle/>
          <a:p>
            <a:pPr lvl="0"/>
            <a:endParaRPr lang="en-US" dirty="0" smtClean="0">
              <a:solidFill>
                <a:schemeClr val="bg1"/>
              </a:solidFill>
            </a:endParaRPr>
          </a:p>
          <a:p>
            <a:pPr lvl="0"/>
            <a:endParaRPr lang="en-US" dirty="0" smtClean="0">
              <a:solidFill>
                <a:schemeClr val="bg1"/>
              </a:solidFill>
            </a:endParaRPr>
          </a:p>
          <a:p>
            <a:pPr lvl="0"/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if pc =“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start” </a:t>
            </a:r>
          </a:p>
          <a:p>
            <a:pPr lvl="0"/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 then </a:t>
            </a:r>
            <a:r>
              <a:rPr lang="en-US" dirty="0" err="1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’ in 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{0, 1, . . . ,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1000} </a:t>
            </a:r>
          </a:p>
          <a:p>
            <a:pPr lvl="0"/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       pc’ = “middle” </a:t>
            </a:r>
          </a:p>
          <a:p>
            <a:pPr lvl="0"/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else 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if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pc’ = “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middle” </a:t>
            </a:r>
            <a:endParaRPr lang="en-US" dirty="0" smtClean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pPr lvl="0"/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        then </a:t>
            </a:r>
            <a:r>
              <a:rPr lang="en-US" dirty="0" err="1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’ = </a:t>
            </a:r>
            <a:r>
              <a:rPr lang="en-US" dirty="0" err="1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+ 1 </a:t>
            </a:r>
            <a:endParaRPr lang="en-US" dirty="0" smtClean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pPr lvl="0"/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              pc’ = “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done” </a:t>
            </a:r>
            <a:endParaRPr lang="en-US" dirty="0" smtClean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pPr lvl="0"/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        else no 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next values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Trivial Example</a:t>
            </a:r>
            <a:endParaRPr lang="en-US" dirty="0"/>
          </a:p>
        </p:txBody>
      </p:sp>
      <p:sp>
        <p:nvSpPr>
          <p:cNvPr id="21" name="Arc 20"/>
          <p:cNvSpPr/>
          <p:nvPr/>
        </p:nvSpPr>
        <p:spPr>
          <a:xfrm rot="15243517" flipV="1">
            <a:off x="2637007" y="1417396"/>
            <a:ext cx="1049348" cy="2880597"/>
          </a:xfrm>
          <a:prstGeom prst="arc">
            <a:avLst>
              <a:gd name="adj1" fmla="val 16200000"/>
              <a:gd name="adj2" fmla="val 4002257"/>
            </a:avLst>
          </a:prstGeom>
          <a:ln w="20320">
            <a:solidFill>
              <a:schemeClr val="bg1"/>
            </a:solidFill>
            <a:prstDash val="dash"/>
            <a:headEnd type="arrow" w="lg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 dirty="0">
              <a:solidFill>
                <a:schemeClr val="bg1"/>
              </a:solidFill>
              <a:latin typeface="Arial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516523" y="2415512"/>
            <a:ext cx="16665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∈</a:t>
            </a:r>
            <a:endParaRPr lang="en-US" sz="2800" b="1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7" name="Arc 26"/>
          <p:cNvSpPr/>
          <p:nvPr/>
        </p:nvSpPr>
        <p:spPr>
          <a:xfrm rot="21207587">
            <a:off x="3921322" y="2879072"/>
            <a:ext cx="1049348" cy="1247329"/>
          </a:xfrm>
          <a:prstGeom prst="arc">
            <a:avLst>
              <a:gd name="adj1" fmla="val 16200000"/>
              <a:gd name="adj2" fmla="val 1264430"/>
            </a:avLst>
          </a:prstGeom>
          <a:ln w="20320">
            <a:solidFill>
              <a:schemeClr val="bg1"/>
            </a:solidFill>
            <a:prstDash val="dash"/>
            <a:headEnd type="arrow" w="lg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4700158" y="3752209"/>
            <a:ext cx="1666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0..1000</a:t>
            </a:r>
            <a:endParaRPr lang="en-US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9519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/>
      <p:bldP spid="27" grpId="0" animBg="1"/>
      <p:bldP spid="2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427101" y="2155372"/>
            <a:ext cx="7399728" cy="278674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476339" y="3744686"/>
            <a:ext cx="1279232" cy="68759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774371" y="2699657"/>
            <a:ext cx="1981200" cy="6096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1"/>
          </p:nvPr>
        </p:nvSpPr>
        <p:spPr>
          <a:xfrm>
            <a:off x="566057" y="1567542"/>
            <a:ext cx="6901543" cy="2942737"/>
          </a:xfrm>
        </p:spPr>
        <p:txBody>
          <a:bodyPr/>
          <a:lstStyle/>
          <a:p>
            <a:pPr lvl="0"/>
            <a:endParaRPr lang="en-US" dirty="0" smtClean="0">
              <a:solidFill>
                <a:schemeClr val="bg1"/>
              </a:solidFill>
            </a:endParaRPr>
          </a:p>
          <a:p>
            <a:pPr lvl="0"/>
            <a:endParaRPr lang="en-US" dirty="0" smtClean="0">
              <a:solidFill>
                <a:schemeClr val="bg1"/>
              </a:solidFill>
            </a:endParaRPr>
          </a:p>
          <a:p>
            <a:pPr lvl="0"/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if pc =“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start” </a:t>
            </a:r>
          </a:p>
          <a:p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 then  </a:t>
            </a:r>
            <a:r>
              <a:rPr lang="en-US" dirty="0" err="1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’ </a:t>
            </a:r>
            <a:r>
              <a:rPr lang="en-US" sz="1400" b="1" dirty="0" smtClean="0">
                <a:solidFill>
                  <a:schemeClr val="bg1"/>
                </a:solidFill>
              </a:rPr>
              <a:t>∈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0..1000 </a:t>
            </a:r>
          </a:p>
          <a:p>
            <a:pPr lvl="0"/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       pc’ = “middle” </a:t>
            </a:r>
          </a:p>
          <a:p>
            <a:pPr lvl="0"/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else 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if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pc’ = “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middle” </a:t>
            </a:r>
            <a:endParaRPr lang="en-US" dirty="0" smtClean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pPr lvl="0"/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        then </a:t>
            </a:r>
            <a:r>
              <a:rPr lang="en-US" dirty="0" err="1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’ =</a:t>
            </a:r>
            <a:r>
              <a:rPr lang="en-US" dirty="0" err="1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+ 1 </a:t>
            </a:r>
            <a:endParaRPr lang="en-US" dirty="0" smtClean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pPr lvl="0"/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              pc’ = “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done” </a:t>
            </a:r>
            <a:endParaRPr lang="en-US" dirty="0" smtClean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pPr lvl="0"/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        else no 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next values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Trivial Example</a:t>
            </a:r>
            <a:endParaRPr lang="en-US" dirty="0"/>
          </a:p>
        </p:txBody>
      </p:sp>
      <p:sp>
        <p:nvSpPr>
          <p:cNvPr id="12" name="Arc 11"/>
          <p:cNvSpPr/>
          <p:nvPr/>
        </p:nvSpPr>
        <p:spPr>
          <a:xfrm rot="19520209">
            <a:off x="3159914" y="2750925"/>
            <a:ext cx="1918518" cy="1987522"/>
          </a:xfrm>
          <a:prstGeom prst="arc">
            <a:avLst>
              <a:gd name="adj1" fmla="val 16200000"/>
              <a:gd name="adj2" fmla="val 1264430"/>
            </a:avLst>
          </a:prstGeom>
          <a:ln w="20320">
            <a:solidFill>
              <a:schemeClr val="bg1"/>
            </a:solidFill>
            <a:prstDash val="dash"/>
            <a:headEnd type="arrow" w="lg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14" name="Arc 13"/>
          <p:cNvSpPr/>
          <p:nvPr/>
        </p:nvSpPr>
        <p:spPr>
          <a:xfrm rot="4538668" flipV="1">
            <a:off x="3773079" y="3180303"/>
            <a:ext cx="1049348" cy="1247329"/>
          </a:xfrm>
          <a:prstGeom prst="arc">
            <a:avLst>
              <a:gd name="adj1" fmla="val 16200000"/>
              <a:gd name="adj2" fmla="val 4002257"/>
            </a:avLst>
          </a:prstGeom>
          <a:ln w="20320">
            <a:solidFill>
              <a:schemeClr val="bg1"/>
            </a:solidFill>
            <a:prstDash val="dash"/>
            <a:headEnd type="arrow" w="lg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898752" y="3546060"/>
            <a:ext cx="352982" cy="52322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^</a:t>
            </a:r>
            <a:endParaRPr lang="en-US" sz="2800" dirty="0">
              <a:solidFill>
                <a:schemeClr val="bg1"/>
              </a:solidFill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4059800" y="4615745"/>
            <a:ext cx="1677904" cy="0"/>
          </a:xfrm>
          <a:prstGeom prst="straightConnector1">
            <a:avLst/>
          </a:prstGeom>
          <a:ln w="20320">
            <a:solidFill>
              <a:schemeClr val="bg1"/>
            </a:solidFill>
            <a:prstDash val="dash"/>
            <a:headEnd type="arrow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5865267" y="4408378"/>
            <a:ext cx="9029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FALSE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2342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5" grpId="0" animBg="1"/>
      <p:bldP spid="12" grpId="0" animBg="1"/>
      <p:bldP spid="12" grpId="1" animBg="1"/>
      <p:bldP spid="14" grpId="0" animBg="1"/>
      <p:bldP spid="7" grpId="0"/>
      <p:bldP spid="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427101" y="2155372"/>
            <a:ext cx="7399728" cy="278674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Trivial Example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2476339" y="3744686"/>
            <a:ext cx="1576212" cy="687599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774371" y="2699657"/>
            <a:ext cx="1789104" cy="609600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1"/>
          </p:nvPr>
        </p:nvSpPr>
        <p:spPr>
          <a:xfrm>
            <a:off x="566057" y="1567542"/>
            <a:ext cx="6901543" cy="2942737"/>
          </a:xfrm>
        </p:spPr>
        <p:txBody>
          <a:bodyPr/>
          <a:lstStyle/>
          <a:p>
            <a:pPr lvl="0"/>
            <a:endParaRPr lang="en-US" dirty="0" smtClean="0">
              <a:solidFill>
                <a:schemeClr val="bg1"/>
              </a:solidFill>
            </a:endParaRPr>
          </a:p>
          <a:p>
            <a:pPr lvl="0"/>
            <a:endParaRPr lang="en-US" dirty="0" smtClean="0">
              <a:solidFill>
                <a:schemeClr val="bg1"/>
              </a:solidFill>
            </a:endParaRPr>
          </a:p>
          <a:p>
            <a:pPr lvl="0"/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IF pc =“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start” </a:t>
            </a:r>
          </a:p>
          <a:p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 THEN  (</a:t>
            </a:r>
            <a:r>
              <a:rPr lang="en-US" dirty="0" err="1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’ </a:t>
            </a:r>
            <a:r>
              <a:rPr lang="en-US" sz="1400" b="1" dirty="0" smtClean="0">
                <a:solidFill>
                  <a:schemeClr val="bg1"/>
                </a:solidFill>
              </a:rPr>
              <a:t>∈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0..1000) </a:t>
            </a:r>
            <a:r>
              <a:rPr lang="en-US" sz="1400" dirty="0">
                <a:solidFill>
                  <a:schemeClr val="bg1"/>
                </a:solidFill>
              </a:rPr>
              <a:t>∧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</a:p>
          <a:p>
            <a:pPr lvl="0"/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       (pc’ = “middle”) </a:t>
            </a:r>
          </a:p>
          <a:p>
            <a:pPr lvl="0"/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ELSE IF pc’ = “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middle” </a:t>
            </a:r>
            <a:endParaRPr lang="en-US" dirty="0" smtClean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pPr lvl="0"/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        THEN (</a:t>
            </a:r>
            <a:r>
              <a:rPr lang="en-US" dirty="0" err="1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’ = </a:t>
            </a:r>
            <a:r>
              <a:rPr lang="en-US" dirty="0" err="1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+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1) </a:t>
            </a:r>
            <a:r>
              <a:rPr lang="en-US" sz="1200" dirty="0">
                <a:solidFill>
                  <a:schemeClr val="bg1"/>
                </a:solidFill>
              </a:rPr>
              <a:t>∧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</a:p>
          <a:p>
            <a:pPr lvl="0"/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              (pc’ = “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done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”) </a:t>
            </a:r>
          </a:p>
          <a:p>
            <a:pPr lvl="0"/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        ELSE FALSE</a:t>
            </a:r>
            <a:endParaRPr lang="en-U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2" name="Arc 11"/>
          <p:cNvSpPr/>
          <p:nvPr/>
        </p:nvSpPr>
        <p:spPr>
          <a:xfrm rot="19520209">
            <a:off x="3159914" y="2533210"/>
            <a:ext cx="1918518" cy="1987522"/>
          </a:xfrm>
          <a:prstGeom prst="arc">
            <a:avLst>
              <a:gd name="adj1" fmla="val 16211581"/>
              <a:gd name="adj2" fmla="val 1264430"/>
            </a:avLst>
          </a:prstGeom>
          <a:ln w="20320">
            <a:solidFill>
              <a:schemeClr val="bg1"/>
            </a:solidFill>
            <a:prstDash val="dash"/>
            <a:headEnd type="arrow" w="lg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14" name="Arc 13"/>
          <p:cNvSpPr/>
          <p:nvPr/>
        </p:nvSpPr>
        <p:spPr>
          <a:xfrm rot="4538668" flipV="1">
            <a:off x="4154079" y="3463332"/>
            <a:ext cx="1049348" cy="1247329"/>
          </a:xfrm>
          <a:prstGeom prst="arc">
            <a:avLst>
              <a:gd name="adj1" fmla="val 16200000"/>
              <a:gd name="adj2" fmla="val 4002257"/>
            </a:avLst>
          </a:prstGeom>
          <a:ln w="20320">
            <a:solidFill>
              <a:schemeClr val="bg1"/>
            </a:solidFill>
            <a:prstDash val="dash"/>
            <a:headEnd type="arrow" w="lg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80035" y="3158144"/>
            <a:ext cx="423514" cy="52322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265092" y="3952802"/>
            <a:ext cx="423514" cy="52322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867408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5" grpId="0" animBg="1"/>
      <p:bldP spid="12" grpId="0" animBg="1"/>
      <p:bldP spid="12" grpId="1" animBg="1"/>
      <p:bldP spid="14" grpId="0" animBg="1"/>
      <p:bldP spid="7" grpId="0"/>
      <p:bldP spid="1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/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 t="4987" b="4987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Leslie </a:t>
            </a:r>
            <a:r>
              <a:rPr lang="en-US" dirty="0" err="1" smtClean="0"/>
              <a:t>Lamport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427102" y="2189263"/>
            <a:ext cx="3001899" cy="3503966"/>
          </a:xfrm>
        </p:spPr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2013</a:t>
            </a:r>
            <a:r>
              <a:rPr lang="en-US" dirty="0"/>
              <a:t> </a:t>
            </a:r>
            <a:r>
              <a:rPr lang="en-US" dirty="0" smtClean="0">
                <a:hlinkClick r:id="rId3" tooltip="A.M. Turing Award"/>
              </a:rPr>
              <a:t>A.M</a:t>
            </a:r>
            <a:r>
              <a:rPr lang="en-US" dirty="0">
                <a:hlinkClick r:id="rId3" tooltip="A.M. Turing Award"/>
              </a:rPr>
              <a:t>. Turing </a:t>
            </a:r>
            <a:r>
              <a:rPr lang="en-US" dirty="0" smtClean="0">
                <a:hlinkClick r:id="rId3" tooltip="A.M. Turing Award"/>
              </a:rPr>
              <a:t>Award</a:t>
            </a:r>
            <a:r>
              <a:rPr lang="en-US" dirty="0" smtClean="0"/>
              <a:t> Winner</a:t>
            </a:r>
          </a:p>
          <a:p>
            <a:pPr marL="285750" indent="-285750">
              <a:buFont typeface="Arial" charset="0"/>
              <a:buChar char="•"/>
            </a:pPr>
            <a:r>
              <a:rPr lang="en-US" u="sng" dirty="0" smtClean="0">
                <a:hlinkClick r:id="rId4"/>
              </a:rPr>
              <a:t>IEEE </a:t>
            </a:r>
            <a:r>
              <a:rPr lang="en-US" u="sng" dirty="0">
                <a:hlinkClick r:id="rId4"/>
              </a:rPr>
              <a:t>Emanuel R. Piore </a:t>
            </a:r>
            <a:r>
              <a:rPr lang="en-US" u="sng" dirty="0" smtClean="0">
                <a:hlinkClick r:id="rId4"/>
              </a:rPr>
              <a:t>Award</a:t>
            </a:r>
            <a:endParaRPr lang="en-US" u="sng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hlinkClick r:id="rId5" tooltip="IEEE John von Neumann Medal"/>
              </a:rPr>
              <a:t>IEEE </a:t>
            </a:r>
            <a:r>
              <a:rPr lang="en-US" dirty="0">
                <a:hlinkClick r:id="rId5" tooltip="IEEE John von Neumann Medal"/>
              </a:rPr>
              <a:t>John von </a:t>
            </a:r>
            <a:r>
              <a:rPr lang="en-US" dirty="0" smtClean="0">
                <a:hlinkClick r:id="rId5" tooltip="IEEE John von Neumann Medal"/>
              </a:rPr>
              <a:t>Neumann Medal</a:t>
            </a: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u="sng" dirty="0" smtClean="0">
                <a:hlinkClick r:id="rId6"/>
              </a:rPr>
              <a:t>Lamport's </a:t>
            </a:r>
            <a:r>
              <a:rPr lang="en-US" u="sng" dirty="0">
                <a:hlinkClick r:id="rId6"/>
              </a:rPr>
              <a:t>bakery </a:t>
            </a:r>
            <a:r>
              <a:rPr lang="en-US" u="sng" dirty="0" smtClean="0">
                <a:hlinkClick r:id="rId6"/>
              </a:rPr>
              <a:t>algorithm</a:t>
            </a: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hlinkClick r:id="rId7" tooltip="Byzantine fault tolerance"/>
              </a:rPr>
              <a:t>Byzantine </a:t>
            </a:r>
            <a:r>
              <a:rPr lang="en-US" dirty="0">
                <a:hlinkClick r:id="rId7" tooltip="Byzantine fault tolerance"/>
              </a:rPr>
              <a:t>fault </a:t>
            </a:r>
            <a:r>
              <a:rPr lang="en-US" dirty="0" smtClean="0">
                <a:hlinkClick r:id="rId7" tooltip="Byzantine fault tolerance"/>
              </a:rPr>
              <a:t>tolerance</a:t>
            </a: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hlinkClick r:id="rId8" tooltip="Paxos algorithm"/>
              </a:rPr>
              <a:t>Paxos algorithm</a:t>
            </a: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hlinkClick r:id="rId9" tooltip="Lamport signature"/>
              </a:rPr>
              <a:t>Lamport signature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u="sng" dirty="0">
                <a:hlinkClick r:id="rId10"/>
              </a:rPr>
              <a:t>Chandy-Lamport algorithm</a:t>
            </a:r>
            <a:r>
              <a:rPr lang="en-US" dirty="0"/>
              <a:t> 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One of the most cited author in computer science history</a:t>
            </a:r>
            <a:endParaRPr lang="en-US" dirty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0065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427101" y="2155372"/>
            <a:ext cx="7399728" cy="278674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Trivial Example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1"/>
          </p:nvPr>
        </p:nvSpPr>
        <p:spPr>
          <a:xfrm>
            <a:off x="566057" y="1567542"/>
            <a:ext cx="6901543" cy="2942737"/>
          </a:xfrm>
        </p:spPr>
        <p:txBody>
          <a:bodyPr/>
          <a:lstStyle/>
          <a:p>
            <a:pPr lvl="0"/>
            <a:endParaRPr lang="en-US" dirty="0" smtClean="0">
              <a:solidFill>
                <a:schemeClr val="bg1"/>
              </a:solidFill>
            </a:endParaRPr>
          </a:p>
          <a:p>
            <a:pPr lvl="0"/>
            <a:endParaRPr lang="en-US" dirty="0" smtClean="0">
              <a:solidFill>
                <a:schemeClr val="bg1"/>
              </a:solidFill>
            </a:endParaRPr>
          </a:p>
          <a:p>
            <a:pPr lvl="0"/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IF pc =“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start” </a:t>
            </a:r>
          </a:p>
          <a:p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 THEN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A</a:t>
            </a:r>
          </a:p>
          <a:p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 ELSE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IF pc’ = “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middle” </a:t>
            </a:r>
            <a:endParaRPr lang="en-US" dirty="0" smtClean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pPr lvl="0"/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        THEN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B</a:t>
            </a:r>
          </a:p>
          <a:p>
            <a:pPr lvl="0"/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       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ELSE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FALSE</a:t>
            </a:r>
            <a:endParaRPr lang="en-U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822371" y="2427514"/>
            <a:ext cx="30044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(pc 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=“start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”) </a:t>
            </a:r>
            <a:r>
              <a:rPr lang="en-US" dirty="0" smtClean="0">
                <a:solidFill>
                  <a:schemeClr val="bg1"/>
                </a:solidFill>
              </a:rPr>
              <a:t>∧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A</a:t>
            </a:r>
            <a:endParaRPr lang="en-U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4865911" y="2830285"/>
            <a:ext cx="30044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(pc’ =“middle”) </a:t>
            </a:r>
            <a:r>
              <a:rPr lang="en-US" dirty="0" smtClean="0">
                <a:solidFill>
                  <a:schemeClr val="bg1"/>
                </a:solidFill>
              </a:rPr>
              <a:t>∧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B</a:t>
            </a:r>
            <a:endParaRPr lang="en-U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560792" y="2873240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∨</a:t>
            </a:r>
            <a:r>
              <a:rPr lang="sk-SK" dirty="0">
                <a:solidFill>
                  <a:schemeClr val="bg1"/>
                </a:solidFill>
              </a:rPr>
              <a:t> 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5522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5" grpId="0"/>
      <p:bldP spid="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427101" y="2155372"/>
            <a:ext cx="7399728" cy="278674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Trivial Example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1"/>
          </p:nvPr>
        </p:nvSpPr>
        <p:spPr>
          <a:xfrm>
            <a:off x="4920343" y="1567542"/>
            <a:ext cx="2906486" cy="2942737"/>
          </a:xfrm>
        </p:spPr>
        <p:txBody>
          <a:bodyPr/>
          <a:lstStyle/>
          <a:p>
            <a:pPr lvl="0"/>
            <a:endParaRPr lang="en-US" dirty="0" smtClean="0">
              <a:solidFill>
                <a:schemeClr val="bg1"/>
              </a:solidFill>
            </a:endParaRPr>
          </a:p>
          <a:p>
            <a:pPr lvl="0"/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((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pc =“start”) </a:t>
            </a:r>
            <a:endParaRPr lang="en-US" dirty="0" smtClean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     ∧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’ </a:t>
            </a:r>
            <a:r>
              <a:rPr lang="en-US" sz="1400" b="1" dirty="0">
                <a:solidFill>
                  <a:schemeClr val="bg1"/>
                </a:solidFill>
              </a:rPr>
              <a:t>∈ 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0..1000) </a:t>
            </a:r>
            <a:endParaRPr lang="en-US" dirty="0" smtClean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400" dirty="0" smtClean="0">
                <a:solidFill>
                  <a:schemeClr val="bg1"/>
                </a:solidFill>
              </a:rPr>
              <a:t>    ∧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(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pc’ = “middle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”))</a:t>
            </a:r>
          </a:p>
          <a:p>
            <a:pPr lvl="0"/>
            <a:r>
              <a:rPr lang="en-US" dirty="0" smtClean="0">
                <a:solidFill>
                  <a:schemeClr val="bg1"/>
                </a:solidFill>
              </a:rPr>
              <a:t>∨</a:t>
            </a:r>
            <a:r>
              <a:rPr lang="sk-SK" dirty="0">
                <a:solidFill>
                  <a:schemeClr val="bg1"/>
                </a:solidFill>
              </a:rPr>
              <a:t> </a:t>
            </a:r>
            <a:r>
              <a:rPr lang="sk-SK" dirty="0"/>
              <a:t> </a:t>
            </a:r>
            <a:r>
              <a:rPr lang="sk-SK" dirty="0" smtClean="0"/>
              <a:t>   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((pc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’ =“middle”) </a:t>
            </a:r>
            <a:endParaRPr lang="en-US" dirty="0" smtClean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pPr lvl="0"/>
            <a:r>
              <a:rPr lang="en-US" dirty="0" smtClean="0">
                <a:solidFill>
                  <a:schemeClr val="bg1"/>
                </a:solidFill>
              </a:rPr>
              <a:t>      ∧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’ = </a:t>
            </a:r>
            <a:r>
              <a:rPr lang="en-US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+ 1) </a:t>
            </a:r>
            <a:endParaRPr lang="en-US" dirty="0" smtClean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pPr lvl="0"/>
            <a:r>
              <a:rPr lang="en-US" sz="1200" dirty="0" smtClean="0">
                <a:solidFill>
                  <a:schemeClr val="bg1"/>
                </a:solidFill>
              </a:rPr>
              <a:t>       ∧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(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pc’ = “done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”)) </a:t>
            </a:r>
            <a:endParaRPr lang="en-U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dirty="0"/>
          </a:p>
          <a:p>
            <a:pPr lvl="0"/>
            <a:endParaRPr lang="en-U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74914" y="3038910"/>
            <a:ext cx="319189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(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pc =“start”) </a:t>
            </a:r>
            <a:r>
              <a:rPr lang="en-US" dirty="0">
                <a:solidFill>
                  <a:schemeClr val="bg1"/>
                </a:solidFill>
              </a:rPr>
              <a:t>∧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A</a:t>
            </a:r>
          </a:p>
          <a:p>
            <a:r>
              <a:rPr lang="en-US" b="1" dirty="0">
                <a:solidFill>
                  <a:schemeClr val="bg1"/>
                </a:solidFill>
              </a:rPr>
              <a:t>∨</a:t>
            </a:r>
            <a:r>
              <a:rPr lang="sk-SK" dirty="0">
                <a:solidFill>
                  <a:schemeClr val="bg1"/>
                </a:solidFill>
              </a:rPr>
              <a:t> 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pc’ =“middle”) </a:t>
            </a:r>
            <a:r>
              <a:rPr lang="en-US" dirty="0">
                <a:solidFill>
                  <a:schemeClr val="bg1"/>
                </a:solidFill>
              </a:rPr>
              <a:t>∧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B</a:t>
            </a:r>
          </a:p>
          <a:p>
            <a:endParaRPr lang="en-US" dirty="0"/>
          </a:p>
          <a:p>
            <a:pPr lvl="0"/>
            <a:endParaRPr lang="en-U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0589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427101" y="2155372"/>
            <a:ext cx="7399728" cy="278674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Trivial Example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5201932" y="3418114"/>
            <a:ext cx="1786698" cy="936172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201932" y="2335681"/>
            <a:ext cx="1754038" cy="973576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7" name="Text Placeholder 2"/>
          <p:cNvSpPr>
            <a:spLocks noGrp="1"/>
          </p:cNvSpPr>
          <p:nvPr>
            <p:ph type="body" idx="11"/>
          </p:nvPr>
        </p:nvSpPr>
        <p:spPr>
          <a:xfrm>
            <a:off x="685802" y="1719942"/>
            <a:ext cx="2906486" cy="2942737"/>
          </a:xfrm>
        </p:spPr>
        <p:txBody>
          <a:bodyPr/>
          <a:lstStyle/>
          <a:p>
            <a:pPr lvl="0"/>
            <a:endParaRPr lang="en-US" dirty="0" smtClean="0">
              <a:solidFill>
                <a:schemeClr val="bg1"/>
              </a:solidFill>
            </a:endParaRPr>
          </a:p>
          <a:p>
            <a:pPr lvl="0"/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((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pc =“start”) </a:t>
            </a:r>
            <a:endParaRPr lang="en-US" dirty="0" smtClean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     ∧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’ </a:t>
            </a:r>
            <a:r>
              <a:rPr lang="en-US" sz="1400" b="1" dirty="0">
                <a:solidFill>
                  <a:schemeClr val="bg1"/>
                </a:solidFill>
              </a:rPr>
              <a:t>∈ 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0..1000) </a:t>
            </a:r>
            <a:endParaRPr lang="en-US" dirty="0" smtClean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400" dirty="0" smtClean="0">
                <a:solidFill>
                  <a:schemeClr val="bg1"/>
                </a:solidFill>
              </a:rPr>
              <a:t>    ∧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(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pc’ = “middle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”))</a:t>
            </a:r>
          </a:p>
          <a:p>
            <a:pPr lvl="0"/>
            <a:r>
              <a:rPr lang="en-US" dirty="0" smtClean="0">
                <a:solidFill>
                  <a:schemeClr val="bg1"/>
                </a:solidFill>
              </a:rPr>
              <a:t>∨</a:t>
            </a:r>
            <a:r>
              <a:rPr lang="sk-SK" dirty="0">
                <a:solidFill>
                  <a:schemeClr val="bg1"/>
                </a:solidFill>
              </a:rPr>
              <a:t> </a:t>
            </a:r>
            <a:r>
              <a:rPr lang="sk-SK" dirty="0"/>
              <a:t> </a:t>
            </a:r>
            <a:r>
              <a:rPr lang="sk-SK" dirty="0" smtClean="0"/>
              <a:t>   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((pc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’ =“middle”) </a:t>
            </a:r>
            <a:endParaRPr lang="en-US" dirty="0" smtClean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pPr lvl="0"/>
            <a:r>
              <a:rPr lang="en-US" dirty="0" smtClean="0">
                <a:solidFill>
                  <a:schemeClr val="bg1"/>
                </a:solidFill>
              </a:rPr>
              <a:t>      ∧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’ = </a:t>
            </a:r>
            <a:r>
              <a:rPr lang="en-US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+ 1) </a:t>
            </a:r>
            <a:endParaRPr lang="en-US" dirty="0" smtClean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pPr lvl="0"/>
            <a:r>
              <a:rPr lang="en-US" sz="1200" dirty="0" smtClean="0">
                <a:solidFill>
                  <a:schemeClr val="bg1"/>
                </a:solidFill>
              </a:rPr>
              <a:t>       ∧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(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pc’ = “done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”)) </a:t>
            </a:r>
            <a:endParaRPr lang="en-U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dirty="0"/>
          </a:p>
          <a:p>
            <a:pPr lvl="0"/>
            <a:endParaRPr lang="en-U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876800" y="2335681"/>
            <a:ext cx="357790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350" dirty="0">
                <a:solidFill>
                  <a:schemeClr val="bg1"/>
                </a:solidFill>
              </a:rPr>
              <a:t>∨</a:t>
            </a:r>
            <a:endParaRPr lang="en-US" sz="135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1"/>
          </p:nvPr>
        </p:nvSpPr>
        <p:spPr>
          <a:xfrm>
            <a:off x="4920343" y="1567542"/>
            <a:ext cx="2906486" cy="2942737"/>
          </a:xfrm>
        </p:spPr>
        <p:txBody>
          <a:bodyPr/>
          <a:lstStyle/>
          <a:p>
            <a:pPr lvl="0"/>
            <a:endParaRPr lang="en-US" dirty="0" smtClean="0">
              <a:solidFill>
                <a:schemeClr val="bg1"/>
              </a:solidFill>
            </a:endParaRPr>
          </a:p>
          <a:p>
            <a:pPr lvl="0"/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dirty="0" smtClean="0">
                <a:solidFill>
                  <a:schemeClr val="bg1"/>
                </a:solidFill>
              </a:rPr>
              <a:t>∧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pc 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=“start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”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     ∧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’ </a:t>
            </a:r>
            <a:r>
              <a:rPr lang="en-US" sz="1400" b="1" dirty="0">
                <a:solidFill>
                  <a:schemeClr val="bg1"/>
                </a:solidFill>
              </a:rPr>
              <a:t>∈ 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0..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1000</a:t>
            </a:r>
          </a:p>
          <a:p>
            <a:r>
              <a:rPr lang="en-US" sz="1400" dirty="0" smtClean="0">
                <a:solidFill>
                  <a:schemeClr val="bg1"/>
                </a:solidFill>
              </a:rPr>
              <a:t>    ∧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pc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’ = “middle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”</a:t>
            </a:r>
          </a:p>
          <a:p>
            <a:pPr lvl="0"/>
            <a:r>
              <a:rPr lang="en-US" dirty="0" smtClean="0">
                <a:solidFill>
                  <a:schemeClr val="bg1"/>
                </a:solidFill>
              </a:rPr>
              <a:t>∨</a:t>
            </a:r>
            <a:r>
              <a:rPr lang="sk-SK" dirty="0">
                <a:solidFill>
                  <a:schemeClr val="bg1"/>
                </a:solidFill>
              </a:rPr>
              <a:t> </a:t>
            </a:r>
            <a:r>
              <a:rPr lang="en-US" dirty="0" smtClean="0">
                <a:solidFill>
                  <a:schemeClr val="bg1"/>
                </a:solidFill>
              </a:rPr>
              <a:t>∧</a:t>
            </a:r>
            <a:r>
              <a:rPr lang="sk-SK" dirty="0" smtClean="0"/>
              <a:t> 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pc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’ =“middle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”</a:t>
            </a:r>
          </a:p>
          <a:p>
            <a:pPr lvl="0"/>
            <a:r>
              <a:rPr lang="en-US" dirty="0" smtClean="0">
                <a:solidFill>
                  <a:schemeClr val="bg1"/>
                </a:solidFill>
              </a:rPr>
              <a:t>      ∧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’ = </a:t>
            </a:r>
            <a:r>
              <a:rPr lang="en-US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+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</a:t>
            </a:r>
          </a:p>
          <a:p>
            <a:pPr lvl="0"/>
            <a:r>
              <a:rPr lang="en-US" sz="1200" dirty="0" smtClean="0">
                <a:solidFill>
                  <a:schemeClr val="bg1"/>
                </a:solidFill>
              </a:rPr>
              <a:t>       ∧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pc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’ = “done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” </a:t>
            </a:r>
            <a:endParaRPr lang="en-U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dirty="0"/>
          </a:p>
          <a:p>
            <a:pPr lvl="0"/>
            <a:endParaRPr lang="en-U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0" name="Curved Left Arrow 9"/>
          <p:cNvSpPr/>
          <p:nvPr/>
        </p:nvSpPr>
        <p:spPr>
          <a:xfrm>
            <a:off x="6988630" y="2841171"/>
            <a:ext cx="489856" cy="936172"/>
          </a:xfrm>
          <a:prstGeom prst="curvedLeft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Curved Right Arrow 11"/>
          <p:cNvSpPr/>
          <p:nvPr/>
        </p:nvSpPr>
        <p:spPr>
          <a:xfrm rot="10624728">
            <a:off x="6970999" y="2518213"/>
            <a:ext cx="719275" cy="1560478"/>
          </a:xfrm>
          <a:prstGeom prst="curved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2846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2" grpId="0"/>
      <p:bldP spid="3" grpId="0" uiExpand="1" build="p"/>
      <p:bldP spid="10" grpId="0" animBg="1"/>
      <p:bldP spid="12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427101" y="2155371"/>
            <a:ext cx="7399728" cy="409302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Complete Specification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1"/>
          </p:nvPr>
        </p:nvSpPr>
        <p:spPr>
          <a:xfrm>
            <a:off x="827318" y="3407224"/>
            <a:ext cx="2906486" cy="2547261"/>
          </a:xfrm>
        </p:spPr>
        <p:txBody>
          <a:bodyPr/>
          <a:lstStyle/>
          <a:p>
            <a:r>
              <a:rPr lang="en-US" u="sng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Next-state formula:</a:t>
            </a:r>
          </a:p>
          <a:p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∨∧ 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pc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= “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start”</a:t>
            </a:r>
          </a:p>
          <a:p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∧ </a:t>
            </a:r>
            <a:r>
              <a:rPr lang="en-US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’ </a:t>
            </a:r>
            <a:r>
              <a:rPr lang="en-US" sz="14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∈ 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0..1000</a:t>
            </a:r>
          </a:p>
          <a:p>
            <a:r>
              <a:rPr lang="en-US" sz="14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∧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pc’ = “middle”</a:t>
            </a:r>
          </a:p>
          <a:p>
            <a:pPr lvl="0"/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∨∧</a:t>
            </a:r>
            <a:r>
              <a:rPr lang="sk-SK" dirty="0" smtClean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pc’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= “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middle”</a:t>
            </a:r>
          </a:p>
          <a:p>
            <a:pPr lvl="0"/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∧ </a:t>
            </a:r>
            <a:r>
              <a:rPr lang="en-US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’ = </a:t>
            </a:r>
            <a:r>
              <a:rPr lang="en-US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+ 1</a:t>
            </a:r>
          </a:p>
          <a:p>
            <a:pPr lvl="0"/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    </a:t>
            </a:r>
            <a:r>
              <a:rPr lang="en-US" sz="1200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∧</a:t>
            </a:r>
            <a:r>
              <a:rPr lang="en-US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pc’ = “done” </a:t>
            </a:r>
            <a:endParaRPr lang="en-U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13628" y="2370001"/>
            <a:ext cx="2789546" cy="7155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u="sng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Initial-state formula:</a:t>
            </a:r>
          </a:p>
          <a:p>
            <a:endParaRPr lang="en-US" sz="1350" dirty="0" smtClean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350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1350" dirty="0" err="1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sz="1350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= 0) ∧ (pc = “start”) </a:t>
            </a:r>
            <a:endParaRPr lang="en-US" sz="1350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3782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r>
              <a:rPr lang="en-US" dirty="0"/>
              <a:t>The TLA Toolbox is an IDE (integrated development environment) for the TLA+ tools.  </a:t>
            </a:r>
            <a:endParaRPr lang="en-US" dirty="0" smtClean="0"/>
          </a:p>
          <a:p>
            <a:r>
              <a:rPr lang="en-US" dirty="0" smtClean="0"/>
              <a:t>Create </a:t>
            </a:r>
            <a:r>
              <a:rPr lang="en-US" dirty="0"/>
              <a:t>and edit your specs, with the </a:t>
            </a:r>
            <a:r>
              <a:rPr lang="en-US" dirty="0">
                <a:solidFill>
                  <a:schemeClr val="tx2"/>
                </a:solidFill>
              </a:rPr>
              <a:t>locations of parsing errors </a:t>
            </a:r>
            <a:r>
              <a:rPr lang="en-US" dirty="0"/>
              <a:t>marked in the modules.</a:t>
            </a:r>
          </a:p>
          <a:p>
            <a:r>
              <a:rPr lang="en-US" dirty="0"/>
              <a:t>Run the </a:t>
            </a:r>
            <a:r>
              <a:rPr lang="en-US" dirty="0" err="1"/>
              <a:t>PlusCal</a:t>
            </a:r>
            <a:r>
              <a:rPr lang="en-US" dirty="0"/>
              <a:t> translator, with the locations of translation errors marked in the </a:t>
            </a:r>
            <a:r>
              <a:rPr lang="en-US" dirty="0" err="1"/>
              <a:t>PlusCal</a:t>
            </a:r>
            <a:r>
              <a:rPr lang="en-US" dirty="0"/>
              <a:t> code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/>
              <a:t>View the pretty-printed versions of your modules.</a:t>
            </a:r>
          </a:p>
          <a:p>
            <a:r>
              <a:rPr lang="en-US" dirty="0"/>
              <a:t>Run the TLC model checker.  The Toolbox allows you to explorer an error trace produced by TLC—for example, by evaluating arbitrary formulas at each step in the trace.</a:t>
            </a:r>
          </a:p>
          <a:p>
            <a:r>
              <a:rPr lang="en-US" dirty="0"/>
              <a:t>Run the </a:t>
            </a:r>
            <a:r>
              <a:rPr lang="en-US" dirty="0" smtClean="0">
                <a:solidFill>
                  <a:schemeClr val="tx2"/>
                </a:solidFill>
              </a:rPr>
              <a:t>TLAPS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TLA+ Toolbox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4683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65675" y="6093921"/>
            <a:ext cx="138152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Note: </a:t>
            </a:r>
            <a:r>
              <a:rPr lang="en-US" sz="975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neque digni and in aliquet nisl </a:t>
            </a:r>
            <a:br>
              <a:rPr lang="en-US" sz="975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</a:br>
            <a:r>
              <a:rPr lang="en-US" sz="975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et a umis varius.</a:t>
            </a:r>
          </a:p>
        </p:txBody>
      </p:sp>
      <p:sp>
        <p:nvSpPr>
          <p:cNvPr id="4" name="Arc 3"/>
          <p:cNvSpPr/>
          <p:nvPr/>
        </p:nvSpPr>
        <p:spPr>
          <a:xfrm rot="14652315" flipV="1">
            <a:off x="868885" y="5413358"/>
            <a:ext cx="1049348" cy="1247329"/>
          </a:xfrm>
          <a:prstGeom prst="arc">
            <a:avLst>
              <a:gd name="adj1" fmla="val 16200000"/>
              <a:gd name="adj2" fmla="val 4002257"/>
            </a:avLst>
          </a:prstGeom>
          <a:ln w="20320">
            <a:solidFill>
              <a:schemeClr val="bg1"/>
            </a:solidFill>
            <a:prstDash val="solid"/>
            <a:headEnd type="arrow" w="lg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05" b="620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31358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/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 t="12301" b="12301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Die Hard Problem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Heroes have to put </a:t>
            </a:r>
            <a:r>
              <a:rPr lang="en-US" b="1" dirty="0" smtClean="0">
                <a:solidFill>
                  <a:schemeClr val="tx2"/>
                </a:solidFill>
              </a:rPr>
              <a:t>exactly 4 gallons of water </a:t>
            </a:r>
            <a:r>
              <a:rPr lang="en-US" dirty="0" smtClean="0"/>
              <a:t>in a Jug to stop a bomb from going off.</a:t>
            </a:r>
            <a:br>
              <a:rPr lang="en-US" dirty="0" smtClean="0"/>
            </a:br>
            <a:r>
              <a:rPr lang="en-US" dirty="0" smtClean="0"/>
              <a:t>But they have only 2 containers:</a:t>
            </a:r>
          </a:p>
          <a:p>
            <a:pPr marL="342900" indent="-342900">
              <a:buAutoNum type="arabicPeriod"/>
            </a:pPr>
            <a:r>
              <a:rPr lang="en-US" dirty="0" smtClean="0"/>
              <a:t>Big Jug </a:t>
            </a:r>
            <a:r>
              <a:rPr lang="mr-IN" dirty="0" smtClean="0"/>
              <a:t>–</a:t>
            </a:r>
            <a:r>
              <a:rPr lang="en-US" dirty="0" smtClean="0"/>
              <a:t> 5 Gallons</a:t>
            </a:r>
          </a:p>
          <a:p>
            <a:pPr marL="342900" indent="-342900">
              <a:buAutoNum type="arabicPeriod"/>
            </a:pPr>
            <a:r>
              <a:rPr lang="en-US" dirty="0" smtClean="0"/>
              <a:t>Small Jug</a:t>
            </a:r>
            <a:r>
              <a:rPr lang="mr-IN" dirty="0" smtClean="0"/>
              <a:t>–</a:t>
            </a:r>
            <a:r>
              <a:rPr lang="en-US" dirty="0" smtClean="0"/>
              <a:t> 3 Gallons</a:t>
            </a:r>
          </a:p>
          <a:p>
            <a:endParaRPr lang="en-US" dirty="0"/>
          </a:p>
          <a:p>
            <a:r>
              <a:rPr lang="en-US" dirty="0" smtClean="0"/>
              <a:t>It is possible to pour water from one jug to another.</a:t>
            </a:r>
          </a:p>
        </p:txBody>
      </p:sp>
    </p:spTree>
    <p:extLst>
      <p:ext uri="{BB962C8B-B14F-4D97-AF65-F5344CB8AC3E}">
        <p14:creationId xmlns:p14="http://schemas.microsoft.com/office/powerpoint/2010/main" val="52887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Variables and Steps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663209" y="2354322"/>
            <a:ext cx="1540962" cy="8431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10" name="Freeform 9"/>
          <p:cNvSpPr/>
          <p:nvPr/>
        </p:nvSpPr>
        <p:spPr>
          <a:xfrm>
            <a:off x="762950" y="2451513"/>
            <a:ext cx="129543" cy="597800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11" name="Freeform 10"/>
          <p:cNvSpPr/>
          <p:nvPr/>
        </p:nvSpPr>
        <p:spPr>
          <a:xfrm rot="10800000">
            <a:off x="1970028" y="2464503"/>
            <a:ext cx="129543" cy="597800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40812" y="2504682"/>
            <a:ext cx="11820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Small: 0</a:t>
            </a:r>
          </a:p>
          <a:p>
            <a:pPr algn="ctr"/>
            <a:r>
              <a:rPr lang="en-US" sz="1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Big: 0</a:t>
            </a:r>
            <a:endParaRPr lang="en-US" sz="16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862121" y="2365204"/>
            <a:ext cx="1540962" cy="8431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14" name="Freeform 13"/>
          <p:cNvSpPr/>
          <p:nvPr/>
        </p:nvSpPr>
        <p:spPr>
          <a:xfrm>
            <a:off x="2961862" y="2462395"/>
            <a:ext cx="129543" cy="597800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15" name="Freeform 14"/>
          <p:cNvSpPr/>
          <p:nvPr/>
        </p:nvSpPr>
        <p:spPr>
          <a:xfrm rot="10800000">
            <a:off x="4168940" y="2475385"/>
            <a:ext cx="129543" cy="597800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039724" y="2515564"/>
            <a:ext cx="11820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Small: 3</a:t>
            </a:r>
          </a:p>
          <a:p>
            <a:pPr algn="ctr"/>
            <a:r>
              <a:rPr lang="en-US" sz="1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Big: 0</a:t>
            </a:r>
            <a:endParaRPr lang="en-US" sz="16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5039265" y="2365202"/>
            <a:ext cx="1540962" cy="8431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18" name="Freeform 17"/>
          <p:cNvSpPr/>
          <p:nvPr/>
        </p:nvSpPr>
        <p:spPr>
          <a:xfrm>
            <a:off x="5139006" y="2462393"/>
            <a:ext cx="129543" cy="597800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19" name="Freeform 18"/>
          <p:cNvSpPr/>
          <p:nvPr/>
        </p:nvSpPr>
        <p:spPr>
          <a:xfrm rot="10800000">
            <a:off x="6346084" y="2475383"/>
            <a:ext cx="129543" cy="597800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216868" y="2515562"/>
            <a:ext cx="11820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Small: 0</a:t>
            </a:r>
          </a:p>
          <a:p>
            <a:pPr algn="ctr"/>
            <a:r>
              <a:rPr lang="en-US" sz="1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Big: 3</a:t>
            </a:r>
            <a:endParaRPr lang="en-US" sz="16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7216410" y="2365202"/>
            <a:ext cx="1540962" cy="8431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22" name="Freeform 21"/>
          <p:cNvSpPr/>
          <p:nvPr/>
        </p:nvSpPr>
        <p:spPr>
          <a:xfrm>
            <a:off x="7316151" y="2462393"/>
            <a:ext cx="129543" cy="597800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23" name="Freeform 22"/>
          <p:cNvSpPr/>
          <p:nvPr/>
        </p:nvSpPr>
        <p:spPr>
          <a:xfrm rot="10800000">
            <a:off x="8523229" y="2475383"/>
            <a:ext cx="129543" cy="597800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7394013" y="2515562"/>
            <a:ext cx="11820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Small: 3</a:t>
            </a:r>
          </a:p>
          <a:p>
            <a:pPr algn="ctr"/>
            <a:r>
              <a:rPr lang="en-US" sz="1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Big: 3</a:t>
            </a:r>
            <a:endParaRPr lang="en-US" sz="16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7227292" y="3965405"/>
            <a:ext cx="1540962" cy="8431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26" name="Freeform 25"/>
          <p:cNvSpPr/>
          <p:nvPr/>
        </p:nvSpPr>
        <p:spPr>
          <a:xfrm>
            <a:off x="7327033" y="4062596"/>
            <a:ext cx="129543" cy="597800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27" name="Freeform 26"/>
          <p:cNvSpPr/>
          <p:nvPr/>
        </p:nvSpPr>
        <p:spPr>
          <a:xfrm rot="10800000">
            <a:off x="8534111" y="4075586"/>
            <a:ext cx="129543" cy="597800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7404895" y="4115765"/>
            <a:ext cx="11820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Small: 1</a:t>
            </a:r>
          </a:p>
          <a:p>
            <a:pPr algn="ctr"/>
            <a:r>
              <a:rPr lang="en-US" sz="1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Big: 5</a:t>
            </a:r>
            <a:endParaRPr lang="en-US" sz="16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5082806" y="3954520"/>
            <a:ext cx="1540962" cy="8431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30" name="Freeform 29"/>
          <p:cNvSpPr/>
          <p:nvPr/>
        </p:nvSpPr>
        <p:spPr>
          <a:xfrm>
            <a:off x="5182547" y="4051711"/>
            <a:ext cx="129543" cy="597800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31" name="Freeform 30"/>
          <p:cNvSpPr/>
          <p:nvPr/>
        </p:nvSpPr>
        <p:spPr>
          <a:xfrm rot="10800000">
            <a:off x="6389625" y="4064701"/>
            <a:ext cx="129543" cy="597800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260409" y="4104880"/>
            <a:ext cx="11820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Small: 1</a:t>
            </a:r>
          </a:p>
          <a:p>
            <a:pPr algn="ctr"/>
            <a:r>
              <a:rPr lang="en-US" sz="1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Big: 0</a:t>
            </a:r>
            <a:endParaRPr lang="en-US" sz="16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2873004" y="3965403"/>
            <a:ext cx="1540962" cy="8431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34" name="Freeform 33"/>
          <p:cNvSpPr/>
          <p:nvPr/>
        </p:nvSpPr>
        <p:spPr>
          <a:xfrm>
            <a:off x="2972745" y="4062594"/>
            <a:ext cx="129543" cy="597800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35" name="Freeform 34"/>
          <p:cNvSpPr/>
          <p:nvPr/>
        </p:nvSpPr>
        <p:spPr>
          <a:xfrm rot="10800000">
            <a:off x="4179823" y="4075584"/>
            <a:ext cx="129543" cy="597800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3050607" y="4115763"/>
            <a:ext cx="11820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Small: 0</a:t>
            </a:r>
          </a:p>
          <a:p>
            <a:pPr algn="ctr"/>
            <a:r>
              <a:rPr lang="en-US" sz="1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Big: 1</a:t>
            </a:r>
            <a:endParaRPr lang="en-US" sz="16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674091" y="3976286"/>
            <a:ext cx="1540962" cy="8431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38" name="Freeform 37"/>
          <p:cNvSpPr/>
          <p:nvPr/>
        </p:nvSpPr>
        <p:spPr>
          <a:xfrm>
            <a:off x="773832" y="4073477"/>
            <a:ext cx="129543" cy="597800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39" name="Freeform 38"/>
          <p:cNvSpPr/>
          <p:nvPr/>
        </p:nvSpPr>
        <p:spPr>
          <a:xfrm rot="10800000">
            <a:off x="1980910" y="4086467"/>
            <a:ext cx="129543" cy="597800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851694" y="4126646"/>
            <a:ext cx="11820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Small: 3</a:t>
            </a:r>
          </a:p>
          <a:p>
            <a:pPr algn="ctr"/>
            <a:r>
              <a:rPr lang="en-US" sz="1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Big: 1</a:t>
            </a:r>
            <a:endParaRPr lang="en-US" sz="16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41" name="Straight Arrow Connector 40"/>
          <p:cNvCxnSpPr>
            <a:stCxn id="13" idx="1"/>
            <a:endCxn id="9" idx="3"/>
          </p:cNvCxnSpPr>
          <p:nvPr/>
        </p:nvCxnSpPr>
        <p:spPr>
          <a:xfrm flipH="1" flipV="1">
            <a:off x="2204171" y="2775910"/>
            <a:ext cx="657950" cy="10882"/>
          </a:xfrm>
          <a:prstGeom prst="straightConnector1">
            <a:avLst/>
          </a:prstGeom>
          <a:ln w="20320">
            <a:solidFill>
              <a:schemeClr val="accent3"/>
            </a:solidFill>
            <a:prstDash val="dash"/>
            <a:headEnd type="arrow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H="1" flipV="1">
            <a:off x="4403083" y="2797069"/>
            <a:ext cx="657950" cy="10882"/>
          </a:xfrm>
          <a:prstGeom prst="straightConnector1">
            <a:avLst/>
          </a:prstGeom>
          <a:ln w="20320">
            <a:solidFill>
              <a:schemeClr val="accent3"/>
            </a:solidFill>
            <a:prstDash val="dash"/>
            <a:headEnd type="arrow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 flipH="1" flipV="1">
            <a:off x="6608725" y="2808853"/>
            <a:ext cx="657950" cy="10882"/>
          </a:xfrm>
          <a:prstGeom prst="straightConnector1">
            <a:avLst/>
          </a:prstGeom>
          <a:ln w="20320">
            <a:solidFill>
              <a:schemeClr val="accent3"/>
            </a:solidFill>
            <a:prstDash val="dash"/>
            <a:headEnd type="arrow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25" idx="0"/>
            <a:endCxn id="21" idx="2"/>
          </p:cNvCxnSpPr>
          <p:nvPr/>
        </p:nvCxnSpPr>
        <p:spPr>
          <a:xfrm flipH="1" flipV="1">
            <a:off x="7986891" y="3208377"/>
            <a:ext cx="10882" cy="757028"/>
          </a:xfrm>
          <a:prstGeom prst="straightConnector1">
            <a:avLst/>
          </a:prstGeom>
          <a:ln w="20320">
            <a:solidFill>
              <a:schemeClr val="accent3"/>
            </a:solidFill>
            <a:prstDash val="dash"/>
            <a:headEnd type="arrow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29" idx="3"/>
            <a:endCxn id="25" idx="1"/>
          </p:cNvCxnSpPr>
          <p:nvPr/>
        </p:nvCxnSpPr>
        <p:spPr>
          <a:xfrm>
            <a:off x="6623768" y="4376108"/>
            <a:ext cx="603524" cy="10885"/>
          </a:xfrm>
          <a:prstGeom prst="straightConnector1">
            <a:avLst/>
          </a:prstGeom>
          <a:ln w="20320">
            <a:solidFill>
              <a:schemeClr val="accent3"/>
            </a:solidFill>
            <a:prstDash val="dash"/>
            <a:headEnd type="arrow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endCxn id="29" idx="1"/>
          </p:cNvCxnSpPr>
          <p:nvPr/>
        </p:nvCxnSpPr>
        <p:spPr>
          <a:xfrm flipV="1">
            <a:off x="4403083" y="4376108"/>
            <a:ext cx="679723" cy="22061"/>
          </a:xfrm>
          <a:prstGeom prst="straightConnector1">
            <a:avLst/>
          </a:prstGeom>
          <a:ln w="20320">
            <a:solidFill>
              <a:schemeClr val="accent3"/>
            </a:solidFill>
            <a:prstDash val="dash"/>
            <a:headEnd type="arrow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V="1">
            <a:off x="2191168" y="4397267"/>
            <a:ext cx="679723" cy="22061"/>
          </a:xfrm>
          <a:prstGeom prst="straightConnector1">
            <a:avLst/>
          </a:prstGeom>
          <a:ln w="20320">
            <a:solidFill>
              <a:schemeClr val="accent3"/>
            </a:solidFill>
            <a:prstDash val="dash"/>
            <a:headEnd type="arrow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angle 55"/>
          <p:cNvSpPr/>
          <p:nvPr/>
        </p:nvSpPr>
        <p:spPr>
          <a:xfrm>
            <a:off x="674091" y="5652688"/>
            <a:ext cx="1540962" cy="8431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57" name="Freeform 56"/>
          <p:cNvSpPr/>
          <p:nvPr/>
        </p:nvSpPr>
        <p:spPr>
          <a:xfrm>
            <a:off x="773832" y="5749879"/>
            <a:ext cx="129543" cy="597800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58" name="Freeform 57"/>
          <p:cNvSpPr/>
          <p:nvPr/>
        </p:nvSpPr>
        <p:spPr>
          <a:xfrm rot="10800000">
            <a:off x="1980910" y="5762869"/>
            <a:ext cx="129543" cy="597800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851694" y="5803048"/>
            <a:ext cx="11820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Small: 0</a:t>
            </a:r>
          </a:p>
          <a:p>
            <a:pPr algn="ctr"/>
            <a:r>
              <a:rPr lang="en-US" sz="1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Big: 4</a:t>
            </a:r>
            <a:endParaRPr lang="en-US" sz="16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60" name="Straight Arrow Connector 59"/>
          <p:cNvCxnSpPr>
            <a:stCxn id="56" idx="0"/>
            <a:endCxn id="37" idx="2"/>
          </p:cNvCxnSpPr>
          <p:nvPr/>
        </p:nvCxnSpPr>
        <p:spPr>
          <a:xfrm flipV="1">
            <a:off x="1444572" y="4819461"/>
            <a:ext cx="0" cy="833227"/>
          </a:xfrm>
          <a:prstGeom prst="straightConnector1">
            <a:avLst/>
          </a:prstGeom>
          <a:ln w="20320">
            <a:solidFill>
              <a:schemeClr val="accent3"/>
            </a:solidFill>
            <a:prstDash val="dash"/>
            <a:headEnd type="arrow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>
            <a:stCxn id="67" idx="1"/>
          </p:cNvCxnSpPr>
          <p:nvPr/>
        </p:nvCxnSpPr>
        <p:spPr>
          <a:xfrm flipH="1" flipV="1">
            <a:off x="2191168" y="6095436"/>
            <a:ext cx="692722" cy="616"/>
          </a:xfrm>
          <a:prstGeom prst="straightConnector1">
            <a:avLst/>
          </a:prstGeom>
          <a:ln w="20320">
            <a:solidFill>
              <a:schemeClr val="accent3"/>
            </a:solidFill>
            <a:prstDash val="dash"/>
            <a:headEnd type="arrow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7404760" y="5795533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dirty="0" smtClean="0"/>
              <a:t>…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7" name="Rectangle 66"/>
          <p:cNvSpPr/>
          <p:nvPr/>
        </p:nvSpPr>
        <p:spPr>
          <a:xfrm>
            <a:off x="2883890" y="5674464"/>
            <a:ext cx="1540962" cy="8431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68" name="Freeform 67"/>
          <p:cNvSpPr/>
          <p:nvPr/>
        </p:nvSpPr>
        <p:spPr>
          <a:xfrm>
            <a:off x="2983631" y="5771655"/>
            <a:ext cx="129543" cy="597800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69" name="Freeform 68"/>
          <p:cNvSpPr/>
          <p:nvPr/>
        </p:nvSpPr>
        <p:spPr>
          <a:xfrm rot="10800000">
            <a:off x="4190709" y="5784645"/>
            <a:ext cx="129543" cy="597800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3061493" y="5824824"/>
            <a:ext cx="11820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Small: 3</a:t>
            </a:r>
          </a:p>
          <a:p>
            <a:pPr algn="ctr"/>
            <a:r>
              <a:rPr lang="en-US" sz="1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Big: 4</a:t>
            </a:r>
            <a:endParaRPr lang="en-US" sz="16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1" name="Rectangle 70"/>
          <p:cNvSpPr/>
          <p:nvPr/>
        </p:nvSpPr>
        <p:spPr>
          <a:xfrm>
            <a:off x="5104579" y="5685352"/>
            <a:ext cx="1540962" cy="8431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72" name="Freeform 71"/>
          <p:cNvSpPr/>
          <p:nvPr/>
        </p:nvSpPr>
        <p:spPr>
          <a:xfrm>
            <a:off x="5204320" y="5782543"/>
            <a:ext cx="129543" cy="597800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73" name="Freeform 72"/>
          <p:cNvSpPr/>
          <p:nvPr/>
        </p:nvSpPr>
        <p:spPr>
          <a:xfrm rot="10800000">
            <a:off x="6411398" y="5795533"/>
            <a:ext cx="129543" cy="597800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5282182" y="5835712"/>
            <a:ext cx="11820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Small: 3</a:t>
            </a:r>
          </a:p>
          <a:p>
            <a:pPr algn="ctr"/>
            <a:r>
              <a:rPr lang="en-US" sz="16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Big: 0</a:t>
            </a:r>
            <a:endParaRPr lang="en-US" sz="16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76" name="Straight Arrow Connector 75"/>
          <p:cNvCxnSpPr/>
          <p:nvPr/>
        </p:nvCxnSpPr>
        <p:spPr>
          <a:xfrm flipH="1" flipV="1">
            <a:off x="4432564" y="6070555"/>
            <a:ext cx="692722" cy="616"/>
          </a:xfrm>
          <a:prstGeom prst="straightConnector1">
            <a:avLst/>
          </a:prstGeom>
          <a:ln w="20320">
            <a:solidFill>
              <a:schemeClr val="accent3"/>
            </a:solidFill>
            <a:prstDash val="dash"/>
            <a:headEnd type="arrow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/>
          <p:nvPr/>
        </p:nvCxnSpPr>
        <p:spPr>
          <a:xfrm flipH="1" flipV="1">
            <a:off x="6642868" y="6044094"/>
            <a:ext cx="692722" cy="616"/>
          </a:xfrm>
          <a:prstGeom prst="straightConnector1">
            <a:avLst/>
          </a:prstGeom>
          <a:ln w="20320">
            <a:solidFill>
              <a:schemeClr val="accent3"/>
            </a:solidFill>
            <a:prstDash val="dash"/>
            <a:headEnd type="arrow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8405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3776" y="1490663"/>
            <a:ext cx="4978908" cy="958623"/>
          </a:xfrm>
        </p:spPr>
        <p:txBody>
          <a:bodyPr/>
          <a:lstStyle/>
          <a:p>
            <a:r>
              <a:rPr lang="en-US" dirty="0" smtClean="0"/>
              <a:t>Die Hard DEMO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493776" y="2783794"/>
            <a:ext cx="4978908" cy="2212976"/>
          </a:xfrm>
        </p:spPr>
        <p:txBody>
          <a:bodyPr/>
          <a:lstStyle/>
          <a:p>
            <a:r>
              <a:rPr lang="en-US" dirty="0" smtClean="0"/>
              <a:t>Model checking results</a:t>
            </a:r>
          </a:p>
          <a:p>
            <a:r>
              <a:rPr lang="en-US" dirty="0" smtClean="0"/>
              <a:t>Type Correctness</a:t>
            </a:r>
          </a:p>
          <a:p>
            <a:r>
              <a:rPr lang="en-US" dirty="0" smtClean="0"/>
              <a:t>Invariant</a:t>
            </a:r>
          </a:p>
          <a:p>
            <a:r>
              <a:rPr lang="en-US" dirty="0" smtClean="0"/>
              <a:t>Error Trace Exploration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3523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365565" y="3113504"/>
            <a:ext cx="6611372" cy="716084"/>
          </a:xfrm>
        </p:spPr>
        <p:txBody>
          <a:bodyPr>
            <a:normAutofit/>
          </a:bodyPr>
          <a:lstStyle/>
          <a:p>
            <a:r>
              <a:rPr lang="en-US" dirty="0" smtClean="0"/>
              <a:t>Let’s Review Other Operator and Modules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670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0348" y="1196749"/>
            <a:ext cx="4978908" cy="915080"/>
          </a:xfrm>
        </p:spPr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3776" y="2827337"/>
            <a:ext cx="4978908" cy="2212976"/>
          </a:xfrm>
        </p:spPr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lang="en-US" dirty="0" smtClean="0"/>
              <a:t>How to write TLA+ specs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TLA Model Checker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err="1" smtClean="0"/>
              <a:t>PlusCal</a:t>
            </a:r>
            <a:r>
              <a:rPr lang="en-US" dirty="0" smtClean="0"/>
              <a:t> Translator</a:t>
            </a:r>
          </a:p>
          <a:p>
            <a:pPr marL="342900" indent="-342900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9104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r>
              <a:rPr lang="en-US" dirty="0" smtClean="0"/>
              <a:t>TLA allows reasoning about sequence of states</a:t>
            </a:r>
            <a:endParaRPr lang="en-US" dirty="0"/>
          </a:p>
          <a:p>
            <a:r>
              <a:rPr lang="en-US" dirty="0" smtClean="0"/>
              <a:t>A temporal formula is built from elementary formulas using </a:t>
            </a:r>
            <a:r>
              <a:rPr lang="en-US" dirty="0" err="1" smtClean="0"/>
              <a:t>boolean</a:t>
            </a:r>
            <a:r>
              <a:rPr lang="en-US" dirty="0" smtClean="0"/>
              <a:t> operators and unary operators </a:t>
            </a:r>
            <a:r>
              <a:rPr lang="en-US" dirty="0" smtClean="0">
                <a:solidFill>
                  <a:schemeClr val="tx2"/>
                </a:solidFill>
              </a:rPr>
              <a:t>[ ] </a:t>
            </a:r>
            <a:r>
              <a:rPr lang="en-US" dirty="0" smtClean="0"/>
              <a:t>and </a:t>
            </a:r>
            <a:r>
              <a:rPr lang="en-US" dirty="0" smtClean="0">
                <a:solidFill>
                  <a:schemeClr val="tx2"/>
                </a:solidFill>
              </a:rPr>
              <a:t>&lt;&gt;</a:t>
            </a:r>
            <a:endParaRPr lang="en-US" dirty="0">
              <a:solidFill>
                <a:schemeClr val="tx2"/>
              </a:solidFill>
            </a:endParaRPr>
          </a:p>
          <a:p>
            <a:r>
              <a:rPr lang="en-US" dirty="0" smtClean="0"/>
              <a:t>For example </a:t>
            </a:r>
            <a:r>
              <a:rPr lang="en-US" dirty="0" smtClean="0">
                <a:solidFill>
                  <a:schemeClr val="tx2"/>
                </a:solidFill>
              </a:rPr>
              <a:t>[] F, &lt;&gt;F, </a:t>
            </a:r>
            <a:r>
              <a:rPr lang="en-US" dirty="0" smtClean="0">
                <a:solidFill>
                  <a:schemeClr val="tx2"/>
                </a:solidFill>
              </a:rPr>
              <a:t>¬ F, F </a:t>
            </a:r>
            <a:r>
              <a:rPr lang="en-US" sz="1600" dirty="0" smtClean="0">
                <a:solidFill>
                  <a:schemeClr val="tx2"/>
                </a:solidFill>
              </a:rPr>
              <a:t>∧ G, F</a:t>
            </a:r>
            <a:r>
              <a:rPr lang="en-US" sz="1600" dirty="0">
                <a:solidFill>
                  <a:schemeClr val="tx2"/>
                </a:solidFill>
              </a:rPr>
              <a:t> </a:t>
            </a:r>
            <a:r>
              <a:rPr lang="en-US" sz="1600" dirty="0" smtClean="0">
                <a:solidFill>
                  <a:schemeClr val="tx2"/>
                </a:solidFill>
              </a:rPr>
              <a:t>∨G</a:t>
            </a:r>
          </a:p>
          <a:p>
            <a:r>
              <a:rPr lang="en-US" sz="1600" dirty="0" smtClean="0"/>
              <a:t>Eventually: </a:t>
            </a:r>
            <a:r>
              <a:rPr lang="en-US" sz="1600" dirty="0" smtClean="0">
                <a:solidFill>
                  <a:schemeClr val="tx2"/>
                </a:solidFill>
              </a:rPr>
              <a:t>&lt;&gt; F </a:t>
            </a:r>
            <a:r>
              <a:rPr lang="en-US" sz="1600" dirty="0" smtClean="0"/>
              <a:t>= </a:t>
            </a:r>
            <a:r>
              <a:rPr lang="en-US" sz="1600" dirty="0" smtClean="0">
                <a:solidFill>
                  <a:schemeClr val="tx2"/>
                </a:solidFill>
              </a:rPr>
              <a:t>¬ [] ¬ F</a:t>
            </a:r>
          </a:p>
          <a:p>
            <a:r>
              <a:rPr lang="en-US" sz="1600" dirty="0" smtClean="0"/>
              <a:t>Eventually Always: </a:t>
            </a:r>
            <a:r>
              <a:rPr lang="en-US" sz="1600" dirty="0" smtClean="0">
                <a:solidFill>
                  <a:schemeClr val="tx2"/>
                </a:solidFill>
              </a:rPr>
              <a:t>&lt;&gt;[]F</a:t>
            </a:r>
          </a:p>
          <a:p>
            <a:r>
              <a:rPr lang="en-US" sz="1600" dirty="0" smtClean="0"/>
              <a:t>Leads to: </a:t>
            </a:r>
            <a:r>
              <a:rPr lang="en-US" sz="1600" dirty="0" smtClean="0">
                <a:solidFill>
                  <a:schemeClr val="tx2"/>
                </a:solidFill>
              </a:rPr>
              <a:t>F </a:t>
            </a:r>
            <a:r>
              <a:rPr lang="en-US" sz="2800" dirty="0">
                <a:solidFill>
                  <a:schemeClr val="tx2"/>
                </a:solidFill>
              </a:rPr>
              <a:t>↝</a:t>
            </a:r>
            <a:r>
              <a:rPr lang="en-US" sz="2800" dirty="0" smtClean="0">
                <a:solidFill>
                  <a:schemeClr val="tx2"/>
                </a:solidFill>
              </a:rPr>
              <a:t> </a:t>
            </a:r>
            <a:r>
              <a:rPr lang="en-US" sz="1600" dirty="0" smtClean="0">
                <a:solidFill>
                  <a:schemeClr val="tx2"/>
                </a:solidFill>
              </a:rPr>
              <a:t> G ≡ [](F ⇒ &lt;&gt;G)</a:t>
            </a:r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Temporal Logic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625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Alternating Bit protocol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389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1235568" y="2922669"/>
            <a:ext cx="1540962" cy="8431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10" name="Freeform 9"/>
          <p:cNvSpPr/>
          <p:nvPr/>
        </p:nvSpPr>
        <p:spPr>
          <a:xfrm>
            <a:off x="1335309" y="3019860"/>
            <a:ext cx="129543" cy="597800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11" name="Freeform 10"/>
          <p:cNvSpPr/>
          <p:nvPr/>
        </p:nvSpPr>
        <p:spPr>
          <a:xfrm rot="10800000">
            <a:off x="2542387" y="3032850"/>
            <a:ext cx="129543" cy="597800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654604" y="3114593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Alice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1624026" y="3114593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Bob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6224671" y="2918656"/>
            <a:ext cx="1540962" cy="8431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14" name="Freeform 13"/>
          <p:cNvSpPr/>
          <p:nvPr/>
        </p:nvSpPr>
        <p:spPr>
          <a:xfrm>
            <a:off x="6324412" y="3015847"/>
            <a:ext cx="129543" cy="597800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571628" y="3094702"/>
            <a:ext cx="813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Carrol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Freeform 14"/>
          <p:cNvSpPr/>
          <p:nvPr/>
        </p:nvSpPr>
        <p:spPr>
          <a:xfrm rot="10800000">
            <a:off x="7531490" y="3028837"/>
            <a:ext cx="129543" cy="597800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6534426" y="3114593"/>
            <a:ext cx="813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Carrol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6649952" y="3126625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Alice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6649952" y="3114593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Bob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7" name="Straight Arrow Connector 16"/>
          <p:cNvCxnSpPr/>
          <p:nvPr/>
        </p:nvCxnSpPr>
        <p:spPr>
          <a:xfrm flipH="1">
            <a:off x="3308684" y="3344779"/>
            <a:ext cx="2141622" cy="12032"/>
          </a:xfrm>
          <a:prstGeom prst="straightConnector1">
            <a:avLst/>
          </a:prstGeom>
          <a:ln w="20320">
            <a:solidFill>
              <a:schemeClr val="accent3"/>
            </a:solidFill>
            <a:prstDash val="dash"/>
            <a:headEnd type="arrow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839975" y="2398035"/>
            <a:ext cx="3706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 smtClean="0"/>
              <a:t>A</a:t>
            </a:r>
            <a:endParaRPr lang="en-US" sz="2000" b="1" u="sng" dirty="0"/>
          </a:p>
        </p:txBody>
      </p:sp>
      <p:sp>
        <p:nvSpPr>
          <p:cNvPr id="23" name="TextBox 22"/>
          <p:cNvSpPr txBox="1"/>
          <p:nvPr/>
        </p:nvSpPr>
        <p:spPr>
          <a:xfrm>
            <a:off x="6821877" y="2365685"/>
            <a:ext cx="3706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 smtClean="0"/>
              <a:t>B</a:t>
            </a:r>
            <a:endParaRPr lang="en-US" sz="2000" b="1" u="sng" dirty="0"/>
          </a:p>
        </p:txBody>
      </p:sp>
      <p:sp>
        <p:nvSpPr>
          <p:cNvPr id="24" name="TextBox 23"/>
          <p:cNvSpPr txBox="1"/>
          <p:nvPr/>
        </p:nvSpPr>
        <p:spPr>
          <a:xfrm>
            <a:off x="1695595" y="3826022"/>
            <a:ext cx="663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AVar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6666898" y="3834898"/>
            <a:ext cx="680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BVar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1708484" y="5077326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Alice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2939011" y="5077326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Bob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3996726" y="5077326"/>
            <a:ext cx="813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Carrol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6167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3" grpId="1"/>
      <p:bldP spid="36" grpId="0"/>
      <p:bldP spid="36" grpId="1"/>
      <p:bldP spid="38" grpId="0"/>
      <p:bldP spid="39" grpId="0"/>
      <p:bldP spid="34" grpId="0"/>
      <p:bldP spid="34" grpId="1"/>
      <p:bldP spid="37" grpId="0"/>
      <p:bldP spid="37" grpId="1"/>
      <p:bldP spid="28" grpId="0"/>
      <p:bldP spid="30" grpId="0"/>
      <p:bldP spid="31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6224671" y="2918656"/>
            <a:ext cx="1540962" cy="8431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14" name="Freeform 13"/>
          <p:cNvSpPr/>
          <p:nvPr/>
        </p:nvSpPr>
        <p:spPr>
          <a:xfrm>
            <a:off x="6324412" y="3015847"/>
            <a:ext cx="129543" cy="597800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15" name="Freeform 14"/>
          <p:cNvSpPr/>
          <p:nvPr/>
        </p:nvSpPr>
        <p:spPr>
          <a:xfrm rot="10800000">
            <a:off x="7531490" y="3028837"/>
            <a:ext cx="129543" cy="597800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6649952" y="3114593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Bob, 0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6649952" y="3126625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Alice, 1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6534426" y="3114593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Carrol, 1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6530263" y="3085080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Carrol, 0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235568" y="2922669"/>
            <a:ext cx="1540962" cy="8431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10" name="Freeform 9"/>
          <p:cNvSpPr/>
          <p:nvPr/>
        </p:nvSpPr>
        <p:spPr>
          <a:xfrm>
            <a:off x="1335309" y="3019860"/>
            <a:ext cx="129543" cy="597800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11" name="Freeform 10"/>
          <p:cNvSpPr/>
          <p:nvPr/>
        </p:nvSpPr>
        <p:spPr>
          <a:xfrm rot="10800000">
            <a:off x="2542387" y="3032850"/>
            <a:ext cx="129543" cy="597800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654604" y="3114593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Alice, 1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1624026" y="3114593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Bob, 0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601651" y="3074811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Carrol</a:t>
            </a:r>
            <a:r>
              <a:rPr lang="en-US" smtClean="0">
                <a:solidFill>
                  <a:schemeClr val="bg1"/>
                </a:solidFill>
              </a:rPr>
              <a:t>, 0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571628" y="3094702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Carrol, 1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7" name="Straight Arrow Connector 16"/>
          <p:cNvCxnSpPr/>
          <p:nvPr/>
        </p:nvCxnSpPr>
        <p:spPr>
          <a:xfrm flipH="1">
            <a:off x="3308684" y="3344779"/>
            <a:ext cx="2141622" cy="12032"/>
          </a:xfrm>
          <a:prstGeom prst="straightConnector1">
            <a:avLst/>
          </a:prstGeom>
          <a:ln w="20320">
            <a:solidFill>
              <a:schemeClr val="accent3"/>
            </a:solidFill>
            <a:prstDash val="dash"/>
            <a:headEnd type="arrow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839975" y="2398035"/>
            <a:ext cx="3706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 smtClean="0"/>
              <a:t>A</a:t>
            </a:r>
            <a:endParaRPr lang="en-US" sz="2000" b="1" u="sng" dirty="0"/>
          </a:p>
        </p:txBody>
      </p:sp>
      <p:sp>
        <p:nvSpPr>
          <p:cNvPr id="23" name="TextBox 22"/>
          <p:cNvSpPr txBox="1"/>
          <p:nvPr/>
        </p:nvSpPr>
        <p:spPr>
          <a:xfrm>
            <a:off x="6821877" y="2365685"/>
            <a:ext cx="3706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u="sng" dirty="0" smtClean="0"/>
              <a:t>B</a:t>
            </a:r>
            <a:endParaRPr lang="en-US" sz="2000" b="1" u="sng" dirty="0"/>
          </a:p>
        </p:txBody>
      </p:sp>
      <p:sp>
        <p:nvSpPr>
          <p:cNvPr id="24" name="TextBox 23"/>
          <p:cNvSpPr txBox="1"/>
          <p:nvPr/>
        </p:nvSpPr>
        <p:spPr>
          <a:xfrm>
            <a:off x="1695595" y="3826022"/>
            <a:ext cx="663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AVar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6666898" y="3834898"/>
            <a:ext cx="680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BVar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1708484" y="5077326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Alice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2939011" y="5077326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Bob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3996726" y="5077326"/>
            <a:ext cx="813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Carrol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5043784" y="5077326"/>
            <a:ext cx="813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Carrol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812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5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5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37" grpId="1"/>
      <p:bldP spid="34" grpId="0"/>
      <p:bldP spid="34" grpId="1"/>
      <p:bldP spid="39" grpId="0"/>
      <p:bldP spid="39" grpId="1"/>
      <p:bldP spid="27" grpId="0"/>
      <p:bldP spid="33" grpId="0"/>
      <p:bldP spid="33" grpId="1"/>
      <p:bldP spid="36" grpId="0"/>
      <p:bldP spid="36" grpId="1"/>
      <p:bldP spid="26" grpId="0"/>
      <p:bldP spid="38" grpId="0"/>
      <p:bldP spid="38" grpId="1"/>
      <p:bldP spid="28" grpId="0"/>
      <p:bldP spid="30" grpId="0"/>
      <p:bldP spid="31" grpId="0"/>
      <p:bldP spid="29" grpId="0"/>
      <p:bldP spid="29" grpId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27100" y="2658979"/>
            <a:ext cx="6442931" cy="3320768"/>
          </a:xfrm>
        </p:spPr>
        <p:txBody>
          <a:bodyPr/>
          <a:lstStyle/>
          <a:p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TypeOK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smtClean="0"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sz="2000" smtClean="0">
                <a:latin typeface="Courier" charset="0"/>
                <a:ea typeface="Courier" charset="0"/>
                <a:cs typeface="Courier" charset="0"/>
              </a:rPr>
              <a:t> 	∧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AVar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∈ Data × { 0, 1} </a:t>
            </a:r>
          </a:p>
          <a:p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		∧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BVar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∈ Data × { 0, 1} </a:t>
            </a:r>
            <a:endParaRPr lang="en-US" sz="2000" dirty="0" smtClean="0">
              <a:latin typeface="Courier" charset="0"/>
              <a:ea typeface="Courier" charset="0"/>
              <a:cs typeface="Courier" charset="0"/>
            </a:endParaRPr>
          </a:p>
          <a:p>
            <a:endParaRPr lang="en-US" sz="20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Init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= 	∧ 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AVar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∈ Data × 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{1} </a:t>
            </a:r>
            <a:endParaRPr lang="en-US" sz="20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	∧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BVar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=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AVar</a:t>
            </a:r>
            <a:endParaRPr lang="en-US" sz="2000" dirty="0" smtClean="0">
              <a:latin typeface="Courier" charset="0"/>
              <a:ea typeface="Courier" charset="0"/>
              <a:cs typeface="Courier" charset="0"/>
            </a:endParaRPr>
          </a:p>
          <a:p>
            <a:endParaRPr lang="en-US" sz="2000" dirty="0" smtClean="0">
              <a:latin typeface="Courier" charset="0"/>
              <a:ea typeface="Courier" charset="0"/>
              <a:cs typeface="Courier" charset="0"/>
            </a:endParaRPr>
          </a:p>
          <a:p>
            <a:endParaRPr lang="en-US" b="1" dirty="0"/>
          </a:p>
          <a:p>
            <a:r>
              <a:rPr lang="en-US" sz="1200" b="1" dirty="0" smtClean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∈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 Specification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6669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27100" y="2189264"/>
            <a:ext cx="8139384" cy="4271694"/>
          </a:xfrm>
        </p:spPr>
        <p:txBody>
          <a:bodyPr/>
          <a:lstStyle/>
          <a:p>
            <a:pPr lvl="0"/>
            <a:r>
              <a:rPr lang="en-US" sz="1800" b="1" dirty="0" smtClean="0">
                <a:solidFill>
                  <a:schemeClr val="tx2"/>
                </a:solidFill>
              </a:rPr>
              <a:t>When A sends a message </a:t>
            </a:r>
          </a:p>
          <a:p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A =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∧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AVar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=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BVar</a:t>
            </a:r>
            <a:endParaRPr lang="en-US" sz="20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	∧ </a:t>
            </a:r>
            <a:r>
              <a:rPr lang="en-US" sz="2000" dirty="0" smtClean="0"/>
              <a:t>∃ d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∈ 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Data 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: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AVar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’ = &lt; d, -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AVar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[2]&gt;</a:t>
            </a:r>
          </a:p>
          <a:p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	∧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BVar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’ 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=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Bvar</a:t>
            </a:r>
            <a:endParaRPr lang="en-US" sz="2000" dirty="0" smtClean="0">
              <a:latin typeface="Courier" charset="0"/>
              <a:ea typeface="Courier" charset="0"/>
              <a:cs typeface="Courier" charset="0"/>
            </a:endParaRPr>
          </a:p>
          <a:p>
            <a:endParaRPr lang="en-US" sz="20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800" b="1" dirty="0" smtClean="0">
                <a:solidFill>
                  <a:schemeClr val="tx2"/>
                </a:solidFill>
              </a:rPr>
              <a:t>When </a:t>
            </a:r>
            <a:r>
              <a:rPr lang="en-US" sz="1800" b="1" dirty="0">
                <a:solidFill>
                  <a:schemeClr val="tx2"/>
                </a:solidFill>
              </a:rPr>
              <a:t>B updates it’s message</a:t>
            </a:r>
            <a:endParaRPr lang="en-US" sz="1800" b="1" dirty="0">
              <a:solidFill>
                <a:schemeClr val="tx2"/>
              </a:solidFill>
            </a:endParaRPr>
          </a:p>
          <a:p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B 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=	∧ 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AVar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dirty="0" smtClean="0"/>
              <a:t>≠ 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BVar</a:t>
            </a:r>
            <a:endParaRPr lang="en-US" sz="20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	∧ 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BVar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’ = 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Avar</a:t>
            </a:r>
          </a:p>
          <a:p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	∧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AVar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’ =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AVar</a:t>
            </a:r>
            <a:endParaRPr lang="en-US" sz="2000" dirty="0" smtClean="0">
              <a:latin typeface="Courier" charset="0"/>
              <a:ea typeface="Courier" charset="0"/>
              <a:cs typeface="Courier" charset="0"/>
            </a:endParaRPr>
          </a:p>
          <a:p>
            <a:endParaRPr lang="en-US" sz="20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Next = A 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∨ 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B</a:t>
            </a:r>
          </a:p>
          <a:p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Spec =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Init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∧ [] [Next]</a:t>
            </a:r>
            <a:r>
              <a:rPr lang="en-US" sz="2000" baseline="-25000" dirty="0" err="1" smtClean="0">
                <a:latin typeface="Courier" charset="0"/>
                <a:ea typeface="Courier" charset="0"/>
                <a:cs typeface="Courier" charset="0"/>
              </a:rPr>
              <a:t>vars</a:t>
            </a:r>
            <a:endParaRPr lang="en-US" sz="2000" baseline="-250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 Specification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9369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27100" y="2189264"/>
            <a:ext cx="8139384" cy="4271694"/>
          </a:xfrm>
        </p:spPr>
        <p:txBody>
          <a:bodyPr/>
          <a:lstStyle/>
          <a:p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The complete Specification is:</a:t>
            </a:r>
          </a:p>
          <a:p>
            <a:endParaRPr lang="en-US" sz="20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000" dirty="0" smtClean="0">
                <a:solidFill>
                  <a:schemeClr val="tx2"/>
                </a:solidFill>
                <a:latin typeface="Courier" charset="0"/>
                <a:ea typeface="Courier" charset="0"/>
                <a:cs typeface="Courier" charset="0"/>
              </a:rPr>
              <a:t>Spec = </a:t>
            </a:r>
            <a:r>
              <a:rPr lang="en-US" sz="2000" dirty="0" err="1" smtClean="0">
                <a:solidFill>
                  <a:schemeClr val="tx2"/>
                </a:solidFill>
                <a:latin typeface="Courier" charset="0"/>
                <a:ea typeface="Courier" charset="0"/>
                <a:cs typeface="Courier" charset="0"/>
              </a:rPr>
              <a:t>Init</a:t>
            </a:r>
            <a:r>
              <a:rPr lang="en-US" sz="2000" dirty="0" smtClean="0">
                <a:solidFill>
                  <a:schemeClr val="tx2"/>
                </a:solidFill>
                <a:latin typeface="Courier" charset="0"/>
                <a:ea typeface="Courier" charset="0"/>
                <a:cs typeface="Courier" charset="0"/>
              </a:rPr>
              <a:t> ∧ [] [Next]</a:t>
            </a:r>
            <a:r>
              <a:rPr lang="en-US" sz="2000" baseline="-25000" dirty="0" err="1" smtClean="0">
                <a:solidFill>
                  <a:schemeClr val="tx2"/>
                </a:solidFill>
                <a:latin typeface="Courier" charset="0"/>
                <a:ea typeface="Courier" charset="0"/>
                <a:cs typeface="Courier" charset="0"/>
              </a:rPr>
              <a:t>vars</a:t>
            </a:r>
            <a:endParaRPr lang="en-US" sz="2000" baseline="-25000" dirty="0" smtClean="0">
              <a:solidFill>
                <a:schemeClr val="tx2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sz="2000" baseline="-25000" dirty="0">
              <a:solidFill>
                <a:schemeClr val="tx2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en-US" sz="2000" dirty="0" smtClean="0">
                <a:solidFill>
                  <a:schemeClr val="tx2"/>
                </a:solidFill>
                <a:ea typeface="Courier" charset="0"/>
                <a:cs typeface="Courier" charset="0"/>
              </a:rPr>
              <a:t>Safety formula </a:t>
            </a:r>
            <a:r>
              <a:rPr lang="en-US" sz="2000" dirty="0" smtClean="0">
                <a:ea typeface="Courier" charset="0"/>
                <a:cs typeface="Courier" charset="0"/>
              </a:rPr>
              <a:t>assets what </a:t>
            </a:r>
            <a:r>
              <a:rPr lang="en-US" sz="2000" b="1" dirty="0" smtClean="0">
                <a:solidFill>
                  <a:schemeClr val="tx2"/>
                </a:solidFill>
                <a:ea typeface="Courier" charset="0"/>
                <a:cs typeface="Courier" charset="0"/>
              </a:rPr>
              <a:t>may happen </a:t>
            </a:r>
            <a:r>
              <a:rPr lang="en-US" sz="2000" dirty="0" smtClean="0">
                <a:ea typeface="Courier" charset="0"/>
                <a:cs typeface="Courier" charset="0"/>
              </a:rPr>
              <a:t>, so this can be described as such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en-US" sz="2000" dirty="0" smtClean="0">
                <a:latin typeface="+mn-lt"/>
                <a:ea typeface="Courier" charset="0"/>
                <a:cs typeface="Courier" charset="0"/>
              </a:rPr>
              <a:t>It fails if the </a:t>
            </a:r>
            <a:r>
              <a:rPr lang="en-US" sz="2000" dirty="0" err="1">
                <a:solidFill>
                  <a:schemeClr val="tx2"/>
                </a:solidFill>
                <a:latin typeface="+mn-lt"/>
                <a:ea typeface="Courier" charset="0"/>
                <a:cs typeface="Courier" charset="0"/>
              </a:rPr>
              <a:t>Init</a:t>
            </a:r>
            <a:r>
              <a:rPr lang="en-US" sz="2000" dirty="0">
                <a:solidFill>
                  <a:schemeClr val="tx2"/>
                </a:solidFill>
                <a:latin typeface="+mn-lt"/>
                <a:ea typeface="Courier" charset="0"/>
                <a:cs typeface="Courier" charset="0"/>
              </a:rPr>
              <a:t> </a:t>
            </a:r>
            <a:r>
              <a:rPr lang="en-US" sz="2000" dirty="0" smtClean="0">
                <a:latin typeface="+mn-lt"/>
                <a:ea typeface="Courier" charset="0"/>
                <a:cs typeface="Courier" charset="0"/>
              </a:rPr>
              <a:t>is false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en-US" sz="2000" dirty="0" smtClean="0">
                <a:latin typeface="+mn-lt"/>
                <a:ea typeface="Courier" charset="0"/>
                <a:cs typeface="Courier" charset="0"/>
              </a:rPr>
              <a:t>Or the </a:t>
            </a:r>
            <a:r>
              <a:rPr lang="en-US" sz="2000" dirty="0">
                <a:solidFill>
                  <a:schemeClr val="tx2"/>
                </a:solidFill>
                <a:latin typeface="+mn-lt"/>
                <a:ea typeface="Courier" charset="0"/>
                <a:cs typeface="Courier" charset="0"/>
              </a:rPr>
              <a:t>[</a:t>
            </a:r>
            <a:r>
              <a:rPr lang="en-US" sz="2000" dirty="0" smtClean="0">
                <a:solidFill>
                  <a:schemeClr val="tx2"/>
                </a:solidFill>
                <a:latin typeface="+mn-lt"/>
                <a:ea typeface="Courier" charset="0"/>
                <a:cs typeface="Courier" charset="0"/>
              </a:rPr>
              <a:t>Next]</a:t>
            </a:r>
            <a:r>
              <a:rPr lang="en-US" sz="2000" baseline="-25000" dirty="0" err="1" smtClean="0">
                <a:solidFill>
                  <a:schemeClr val="tx2"/>
                </a:solidFill>
                <a:latin typeface="+mn-lt"/>
                <a:ea typeface="Courier" charset="0"/>
                <a:cs typeface="Courier" charset="0"/>
              </a:rPr>
              <a:t>vars</a:t>
            </a:r>
            <a:r>
              <a:rPr lang="en-US" sz="2000" baseline="-25000" dirty="0" smtClean="0">
                <a:solidFill>
                  <a:schemeClr val="tx2"/>
                </a:solidFill>
                <a:latin typeface="+mn-lt"/>
                <a:ea typeface="Courier" charset="0"/>
                <a:cs typeface="Courier" charset="0"/>
              </a:rPr>
              <a:t> </a:t>
            </a:r>
            <a:r>
              <a:rPr lang="en-US" sz="2000" dirty="0" smtClean="0">
                <a:latin typeface="+mn-lt"/>
                <a:ea typeface="Courier" charset="0"/>
                <a:cs typeface="Courier" charset="0"/>
              </a:rPr>
              <a:t>is false in some steps, which means the step neither satisfies </a:t>
            </a:r>
            <a:r>
              <a:rPr lang="en-US" sz="2000" dirty="0" smtClean="0">
                <a:solidFill>
                  <a:schemeClr val="tx2"/>
                </a:solidFill>
                <a:latin typeface="+mn-lt"/>
                <a:ea typeface="Courier" charset="0"/>
                <a:cs typeface="Courier" charset="0"/>
              </a:rPr>
              <a:t>Next</a:t>
            </a:r>
            <a:r>
              <a:rPr lang="en-US" sz="2000" dirty="0" smtClean="0">
                <a:latin typeface="+mn-lt"/>
                <a:ea typeface="Courier" charset="0"/>
                <a:cs typeface="Courier" charset="0"/>
              </a:rPr>
              <a:t> nor leaves </a:t>
            </a:r>
            <a:r>
              <a:rPr lang="en-US" sz="2000" dirty="0" err="1" smtClean="0">
                <a:solidFill>
                  <a:schemeClr val="tx2"/>
                </a:solidFill>
                <a:latin typeface="+mn-lt"/>
                <a:ea typeface="Courier" charset="0"/>
                <a:cs typeface="Courier" charset="0"/>
              </a:rPr>
              <a:t>vars</a:t>
            </a:r>
            <a:r>
              <a:rPr lang="en-US" sz="2000" dirty="0" smtClean="0">
                <a:solidFill>
                  <a:schemeClr val="tx2"/>
                </a:solidFill>
                <a:latin typeface="+mn-lt"/>
                <a:ea typeface="Courier" charset="0"/>
                <a:cs typeface="Courier" charset="0"/>
              </a:rPr>
              <a:t> </a:t>
            </a:r>
            <a:r>
              <a:rPr lang="en-US" sz="2000" dirty="0" smtClean="0">
                <a:latin typeface="+mn-lt"/>
                <a:ea typeface="Courier" charset="0"/>
                <a:cs typeface="Courier" charset="0"/>
              </a:rPr>
              <a:t>unchanged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 Specification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2880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27100" y="2189264"/>
            <a:ext cx="8139384" cy="4271694"/>
          </a:xfrm>
        </p:spPr>
        <p:txBody>
          <a:bodyPr/>
          <a:lstStyle/>
          <a:p>
            <a:r>
              <a:rPr lang="en-US" sz="2000" dirty="0" smtClean="0">
                <a:solidFill>
                  <a:schemeClr val="tx2"/>
                </a:solidFill>
                <a:ea typeface="Courier" charset="0"/>
                <a:cs typeface="Courier" charset="0"/>
              </a:rPr>
              <a:t>Liveness formula </a:t>
            </a:r>
            <a:r>
              <a:rPr lang="en-US" sz="2000" dirty="0" smtClean="0">
                <a:ea typeface="Courier" charset="0"/>
                <a:cs typeface="Courier" charset="0"/>
              </a:rPr>
              <a:t>assets what </a:t>
            </a:r>
            <a:r>
              <a:rPr lang="en-US" sz="2000" b="1" dirty="0" smtClean="0">
                <a:solidFill>
                  <a:schemeClr val="tx2"/>
                </a:solidFill>
                <a:ea typeface="Courier" charset="0"/>
                <a:cs typeface="Courier" charset="0"/>
              </a:rPr>
              <a:t>must happen </a:t>
            </a:r>
          </a:p>
          <a:p>
            <a:pPr marL="342900" indent="-342900">
              <a:buFont typeface="Arial" charset="0"/>
              <a:buChar char="•"/>
            </a:pPr>
            <a:endParaRPr lang="en-US" sz="2000" b="1" dirty="0" smtClean="0">
              <a:solidFill>
                <a:schemeClr val="tx2"/>
              </a:solidFill>
              <a:ea typeface="Courier" charset="0"/>
              <a:cs typeface="Courier" charset="0"/>
            </a:endParaRPr>
          </a:p>
          <a:p>
            <a:r>
              <a:rPr lang="en-US" sz="2000" dirty="0" smtClean="0">
                <a:solidFill>
                  <a:schemeClr val="tx2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2000" dirty="0" err="1" smtClean="0">
                <a:solidFill>
                  <a:schemeClr val="tx2"/>
                </a:solidFill>
                <a:latin typeface="Courier" charset="0"/>
                <a:ea typeface="Courier" charset="0"/>
                <a:cs typeface="Courier" charset="0"/>
              </a:rPr>
              <a:t>AVar</a:t>
            </a:r>
            <a:r>
              <a:rPr lang="en-US" sz="2000" dirty="0" smtClean="0">
                <a:solidFill>
                  <a:schemeClr val="tx2"/>
                </a:solidFill>
                <a:latin typeface="Courier" charset="0"/>
                <a:ea typeface="Courier" charset="0"/>
                <a:cs typeface="Courier" charset="0"/>
              </a:rPr>
              <a:t> = &lt;“hello”,0&gt;) </a:t>
            </a:r>
            <a:r>
              <a:rPr lang="en-US" sz="3600" dirty="0" smtClean="0">
                <a:solidFill>
                  <a:schemeClr val="tx2"/>
                </a:solidFill>
                <a:latin typeface="Courier" charset="0"/>
                <a:ea typeface="Courier" charset="0"/>
                <a:cs typeface="Courier" charset="0"/>
              </a:rPr>
              <a:t>↝ </a:t>
            </a:r>
            <a:r>
              <a:rPr lang="en-US" sz="2000" dirty="0" smtClean="0">
                <a:solidFill>
                  <a:schemeClr val="tx2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2000" dirty="0" err="1" smtClean="0">
                <a:solidFill>
                  <a:schemeClr val="tx2"/>
                </a:solidFill>
                <a:latin typeface="Courier" charset="0"/>
                <a:ea typeface="Courier" charset="0"/>
                <a:cs typeface="Courier" charset="0"/>
              </a:rPr>
              <a:t>BVar</a:t>
            </a:r>
            <a:r>
              <a:rPr lang="en-US" sz="2000" dirty="0" smtClean="0">
                <a:solidFill>
                  <a:schemeClr val="tx2"/>
                </a:solidFill>
                <a:latin typeface="Courier" charset="0"/>
                <a:ea typeface="Courier" charset="0"/>
                <a:cs typeface="Courier" charset="0"/>
              </a:rPr>
              <a:t> = &lt;“</a:t>
            </a:r>
            <a:r>
              <a:rPr lang="en-US" sz="2000" dirty="0">
                <a:solidFill>
                  <a:schemeClr val="tx2"/>
                </a:solidFill>
                <a:latin typeface="Courier" charset="0"/>
                <a:ea typeface="Courier" charset="0"/>
                <a:cs typeface="Courier" charset="0"/>
              </a:rPr>
              <a:t>hello</a:t>
            </a:r>
            <a:r>
              <a:rPr lang="en-US" sz="2000" dirty="0" smtClean="0">
                <a:solidFill>
                  <a:schemeClr val="tx2"/>
                </a:solidFill>
                <a:latin typeface="Courier" charset="0"/>
                <a:ea typeface="Courier" charset="0"/>
                <a:cs typeface="Courier" charset="0"/>
              </a:rPr>
              <a:t>”,0&gt;) </a:t>
            </a:r>
          </a:p>
          <a:p>
            <a:endParaRPr lang="en-US" sz="2000" b="1" dirty="0" smtClean="0">
              <a:solidFill>
                <a:schemeClr val="tx2"/>
              </a:solidFill>
              <a:ea typeface="Courier" charset="0"/>
              <a:cs typeface="Courier" charset="0"/>
            </a:endParaRPr>
          </a:p>
          <a:p>
            <a:r>
              <a:rPr lang="en-US" sz="2000" u="sng" dirty="0" smtClean="0">
                <a:solidFill>
                  <a:schemeClr val="tx2"/>
                </a:solidFill>
                <a:ea typeface="Courier" charset="0"/>
                <a:cs typeface="Courier" charset="0"/>
              </a:rPr>
              <a:t>General Form:</a:t>
            </a:r>
            <a:endParaRPr lang="en-US" sz="2000" u="sng" dirty="0">
              <a:solidFill>
                <a:schemeClr val="tx2"/>
              </a:solidFill>
              <a:ea typeface="Courier" charset="0"/>
              <a:cs typeface="Courier" charset="0"/>
            </a:endParaRPr>
          </a:p>
          <a:p>
            <a:endParaRPr lang="en-US" sz="2000" b="1" dirty="0" smtClean="0">
              <a:solidFill>
                <a:schemeClr val="tx2"/>
              </a:solidFill>
              <a:ea typeface="Courier" charset="0"/>
              <a:cs typeface="Courier" charset="0"/>
            </a:endParaRPr>
          </a:p>
          <a:p>
            <a:r>
              <a:rPr lang="en-US" sz="2000" dirty="0" smtClean="0">
                <a:solidFill>
                  <a:schemeClr val="tx2"/>
                </a:solidFill>
                <a:latin typeface="Courier" charset="0"/>
                <a:ea typeface="Courier" charset="0"/>
                <a:cs typeface="Courier" charset="0"/>
              </a:rPr>
              <a:t>∀v ∈ </a:t>
            </a:r>
            <a:r>
              <a:rPr lang="en-US" sz="2000" dirty="0">
                <a:solidFill>
                  <a:schemeClr val="tx2"/>
                </a:solidFill>
                <a:latin typeface="Courier" charset="0"/>
                <a:ea typeface="Courier" charset="0"/>
                <a:cs typeface="Courier" charset="0"/>
              </a:rPr>
              <a:t>Data × { 0, 1</a:t>
            </a:r>
            <a:r>
              <a:rPr lang="en-US" sz="2000" dirty="0" smtClean="0">
                <a:solidFill>
                  <a:schemeClr val="tx2"/>
                </a:solidFill>
                <a:latin typeface="Courier" charset="0"/>
                <a:ea typeface="Courier" charset="0"/>
                <a:cs typeface="Courier" charset="0"/>
              </a:rPr>
              <a:t>}: (</a:t>
            </a:r>
            <a:r>
              <a:rPr lang="en-US" sz="2000" dirty="0" err="1" smtClean="0">
                <a:solidFill>
                  <a:schemeClr val="tx2"/>
                </a:solidFill>
                <a:latin typeface="Courier" charset="0"/>
                <a:ea typeface="Courier" charset="0"/>
                <a:cs typeface="Courier" charset="0"/>
              </a:rPr>
              <a:t>AVar</a:t>
            </a:r>
            <a:r>
              <a:rPr lang="en-US" sz="2000" dirty="0" smtClean="0">
                <a:solidFill>
                  <a:schemeClr val="tx2"/>
                </a:solidFill>
                <a:latin typeface="Courier" charset="0"/>
                <a:ea typeface="Courier" charset="0"/>
                <a:cs typeface="Courier" charset="0"/>
              </a:rPr>
              <a:t> = v)</a:t>
            </a:r>
            <a:r>
              <a:rPr lang="en-US" sz="2000" dirty="0">
                <a:solidFill>
                  <a:schemeClr val="tx2"/>
                </a:solidFill>
                <a:latin typeface="Courier" charset="0"/>
                <a:ea typeface="Courier" charset="0"/>
                <a:cs typeface="Courier" charset="0"/>
              </a:rPr>
              <a:t> ↝ </a:t>
            </a:r>
            <a:r>
              <a:rPr lang="en-US" sz="2000" dirty="0" smtClean="0">
                <a:solidFill>
                  <a:schemeClr val="tx2"/>
                </a:solidFill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2000" dirty="0" err="1" smtClean="0">
                <a:solidFill>
                  <a:schemeClr val="tx2"/>
                </a:solidFill>
                <a:latin typeface="Courier" charset="0"/>
                <a:ea typeface="Courier" charset="0"/>
                <a:cs typeface="Courier" charset="0"/>
              </a:rPr>
              <a:t>BVar</a:t>
            </a:r>
            <a:r>
              <a:rPr lang="en-US" sz="2000" dirty="0" smtClean="0">
                <a:solidFill>
                  <a:schemeClr val="tx2"/>
                </a:solidFill>
                <a:latin typeface="Courier" charset="0"/>
                <a:ea typeface="Courier" charset="0"/>
                <a:cs typeface="Courier" charset="0"/>
              </a:rPr>
              <a:t> = v)</a:t>
            </a:r>
            <a:endParaRPr lang="en-US" sz="2000" dirty="0">
              <a:solidFill>
                <a:schemeClr val="tx2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 Specification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3872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PlusCal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Formal Speciation </a:t>
            </a:r>
            <a:r>
              <a:rPr lang="en-US" dirty="0"/>
              <a:t>L</a:t>
            </a:r>
            <a:r>
              <a:rPr lang="en-US" dirty="0" smtClean="0"/>
              <a:t>anguage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0363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r>
              <a:rPr lang="en-US" b="1" dirty="0" err="1">
                <a:solidFill>
                  <a:schemeClr val="tx2"/>
                </a:solidFill>
              </a:rPr>
              <a:t>PlusCal</a:t>
            </a:r>
            <a:r>
              <a:rPr lang="en-US" dirty="0"/>
              <a:t> (formerly called </a:t>
            </a:r>
            <a:r>
              <a:rPr lang="en-US" b="1" dirty="0"/>
              <a:t>+CAL</a:t>
            </a:r>
            <a:r>
              <a:rPr lang="en-US" dirty="0"/>
              <a:t>) is a formal specification language </a:t>
            </a:r>
            <a:endParaRPr lang="en-US" dirty="0"/>
          </a:p>
          <a:p>
            <a:r>
              <a:rPr lang="en-US" dirty="0" smtClean="0"/>
              <a:t>It </a:t>
            </a:r>
            <a:r>
              <a:rPr lang="en-US" dirty="0" err="1" smtClean="0"/>
              <a:t>transpiles</a:t>
            </a:r>
            <a:r>
              <a:rPr lang="en-US" dirty="0" smtClean="0"/>
              <a:t> to </a:t>
            </a:r>
            <a:r>
              <a:rPr lang="en-US" dirty="0" smtClean="0">
                <a:solidFill>
                  <a:schemeClr val="tx2"/>
                </a:solidFill>
              </a:rPr>
              <a:t>TLA+</a:t>
            </a:r>
          </a:p>
          <a:p>
            <a:r>
              <a:rPr lang="en-US" dirty="0" smtClean="0"/>
              <a:t>It was </a:t>
            </a:r>
            <a:r>
              <a:rPr lang="en-US" dirty="0"/>
              <a:t>designed to replace </a:t>
            </a:r>
            <a:r>
              <a:rPr lang="en-US" dirty="0">
                <a:solidFill>
                  <a:schemeClr val="tx2"/>
                </a:solidFill>
              </a:rPr>
              <a:t>pseudocode</a:t>
            </a:r>
            <a:r>
              <a:rPr lang="en-US" dirty="0"/>
              <a:t>, retaining its simplicity while providing a formally-defined and verifiable </a:t>
            </a:r>
            <a:r>
              <a:rPr lang="en-US" dirty="0" smtClean="0"/>
              <a:t>language.</a:t>
            </a:r>
          </a:p>
          <a:p>
            <a:r>
              <a:rPr lang="en-US" dirty="0" err="1"/>
              <a:t>PlusCal</a:t>
            </a:r>
            <a:r>
              <a:rPr lang="en-US" dirty="0"/>
              <a:t> has two separate </a:t>
            </a:r>
            <a:r>
              <a:rPr lang="en-US" dirty="0" smtClean="0"/>
              <a:t>syntaxes:</a:t>
            </a:r>
          </a:p>
          <a:p>
            <a:pPr marL="628642" lvl="1" indent="-285750">
              <a:buFont typeface="Arial" charset="0"/>
              <a:buChar char="•"/>
            </a:pPr>
            <a:r>
              <a:rPr lang="en-US" dirty="0" smtClean="0"/>
              <a:t>Prolix p-syntax</a:t>
            </a:r>
          </a:p>
          <a:p>
            <a:pPr marL="628642" lvl="1" indent="-285750">
              <a:buFont typeface="Arial" charset="0"/>
              <a:buChar char="•"/>
            </a:pPr>
            <a:r>
              <a:rPr lang="en-US" dirty="0" smtClean="0"/>
              <a:t>More </a:t>
            </a:r>
            <a:r>
              <a:rPr lang="en-US" dirty="0"/>
              <a:t>compact </a:t>
            </a:r>
            <a:r>
              <a:rPr lang="en-US" dirty="0" smtClean="0"/>
              <a:t>c-syntax</a:t>
            </a:r>
          </a:p>
          <a:p>
            <a:pPr marL="628642" lvl="1" indent="-285750">
              <a:buFont typeface="Arial" charset="0"/>
              <a:buChar char="•"/>
            </a:pPr>
            <a:endParaRPr lang="en-US" dirty="0" smtClean="0"/>
          </a:p>
          <a:p>
            <a:pPr marL="628642" lvl="1" indent="-285750">
              <a:buFont typeface="Arial" charset="0"/>
              <a:buChar char="•"/>
            </a:pPr>
            <a:endParaRPr lang="en-US" dirty="0"/>
          </a:p>
          <a:p>
            <a:pPr lvl="1"/>
            <a:endParaRPr lang="en-US" dirty="0" smtClean="0"/>
          </a:p>
          <a:p>
            <a:pPr marL="628642" lvl="1" indent="-285750">
              <a:buFont typeface="Arial" charset="0"/>
              <a:buChar char="•"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PlusCal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863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TLA+ Specs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448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12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8" b="104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713859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65675" y="6093921"/>
            <a:ext cx="138152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Note: </a:t>
            </a:r>
            <a:r>
              <a:rPr lang="en-US" sz="975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neque digni and in aliquet nisl </a:t>
            </a:r>
            <a:br>
              <a:rPr lang="en-US" sz="975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</a:br>
            <a:r>
              <a:rPr lang="en-US" sz="975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et a umis varius.</a:t>
            </a:r>
          </a:p>
        </p:txBody>
      </p:sp>
      <p:sp>
        <p:nvSpPr>
          <p:cNvPr id="4" name="Arc 3"/>
          <p:cNvSpPr/>
          <p:nvPr/>
        </p:nvSpPr>
        <p:spPr>
          <a:xfrm rot="14652315" flipV="1">
            <a:off x="868885" y="5413358"/>
            <a:ext cx="1049348" cy="1247329"/>
          </a:xfrm>
          <a:prstGeom prst="arc">
            <a:avLst>
              <a:gd name="adj1" fmla="val 16200000"/>
              <a:gd name="adj2" fmla="val 4002257"/>
            </a:avLst>
          </a:prstGeom>
          <a:ln w="20320">
            <a:solidFill>
              <a:schemeClr val="bg1"/>
            </a:solidFill>
            <a:prstDash val="solid"/>
            <a:headEnd type="arrow" w="lg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00" b="830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742171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Experience using TLA+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425197" y="2697480"/>
            <a:ext cx="7259240" cy="3336036"/>
          </a:xfrm>
        </p:spPr>
        <p:txBody>
          <a:bodyPr/>
          <a:lstStyle/>
          <a:p>
            <a:pPr lvl="0"/>
            <a:r>
              <a:rPr lang="en-US" sz="2000" dirty="0" smtClean="0"/>
              <a:t>An Amazon Engineer says:</a:t>
            </a:r>
            <a:endParaRPr lang="en-US" sz="2000" dirty="0"/>
          </a:p>
          <a:p>
            <a:pPr lvl="0"/>
            <a:r>
              <a:rPr lang="en-US" sz="1600" b="0" dirty="0" smtClean="0">
                <a:solidFill>
                  <a:schemeClr val="tx1"/>
                </a:solidFill>
              </a:rPr>
              <a:t>“In </a:t>
            </a:r>
            <a:r>
              <a:rPr lang="en-US" sz="1600" b="0" dirty="0">
                <a:solidFill>
                  <a:schemeClr val="tx1"/>
                </a:solidFill>
              </a:rPr>
              <a:t>order to safeguard data we rely on the correctness of an ever-growing set of algorithms for replication, consistency, concurrency-control, fault tolerance, auto-scaling, and other coordination activities</a:t>
            </a:r>
            <a:r>
              <a:rPr lang="en-US" sz="1600" b="0" dirty="0" smtClean="0">
                <a:solidFill>
                  <a:schemeClr val="tx1"/>
                </a:solidFill>
              </a:rPr>
              <a:t>.”</a:t>
            </a:r>
            <a:endParaRPr lang="en-US" sz="1600" dirty="0" smtClean="0">
              <a:solidFill>
                <a:schemeClr val="tx1"/>
              </a:solidFill>
            </a:endParaRPr>
          </a:p>
          <a:p>
            <a:pPr lvl="0"/>
            <a:endParaRPr lang="en-US" dirty="0" smtClean="0"/>
          </a:p>
          <a:p>
            <a:pPr lvl="0"/>
            <a:r>
              <a:rPr lang="en-US" sz="2000" dirty="0" smtClean="0"/>
              <a:t>Microsoft Engineer say:</a:t>
            </a:r>
          </a:p>
          <a:p>
            <a:pPr lvl="0"/>
            <a:r>
              <a:rPr lang="en-US" sz="1600" b="0" dirty="0" smtClean="0">
                <a:solidFill>
                  <a:schemeClr val="tx1"/>
                </a:solidFill>
              </a:rPr>
              <a:t>“Writing </a:t>
            </a:r>
            <a:r>
              <a:rPr lang="en-US" sz="1600" b="0" dirty="0">
                <a:solidFill>
                  <a:schemeClr val="tx1"/>
                </a:solidFill>
              </a:rPr>
              <a:t>a TLA+ spec caught a bug that would not otherwise have been found. That bug would have caused every Xbox 360 to crash after 4 hours of use</a:t>
            </a:r>
            <a:r>
              <a:rPr lang="en-US" sz="1600" b="0" dirty="0" smtClean="0">
                <a:solidFill>
                  <a:schemeClr val="tx1"/>
                </a:solidFill>
              </a:rPr>
              <a:t>.”</a:t>
            </a:r>
            <a:endParaRPr 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2414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lamport.azurewebsites.net/</a:t>
            </a:r>
            <a:endParaRPr lang="en-US" dirty="0" smtClean="0"/>
          </a:p>
          <a:p>
            <a:r>
              <a:rPr lang="en-US" dirty="0">
                <a:hlinkClick r:id="rId3"/>
              </a:rPr>
              <a:t>https://slideplayer.com/slide/5077454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r>
              <a:rPr lang="en-US" dirty="0">
                <a:hlinkClick r:id="rId4"/>
              </a:rPr>
              <a:t>https://learntla.com</a:t>
            </a:r>
            <a:r>
              <a:rPr lang="en-US" dirty="0" smtClean="0">
                <a:hlinkClick r:id="rId4"/>
              </a:rPr>
              <a:t>/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8062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185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pPr marL="38100" indent="0">
              <a:buNone/>
            </a:pPr>
            <a:r>
              <a:rPr lang="en-US" dirty="0" smtClean="0"/>
              <a:t>TLA</a:t>
            </a:r>
            <a:r>
              <a:rPr lang="en-US" dirty="0"/>
              <a:t>+ is a language for </a:t>
            </a:r>
            <a:r>
              <a:rPr lang="en-US" dirty="0" smtClean="0"/>
              <a:t>modeling concurrent and distributed system </a:t>
            </a:r>
            <a:r>
              <a:rPr lang="en-US" dirty="0"/>
              <a:t>above the code level and hardware above the circuit level. </a:t>
            </a:r>
            <a:r>
              <a:rPr lang="en-US" dirty="0" smtClean="0"/>
              <a:t>TLA</a:t>
            </a:r>
            <a:r>
              <a:rPr lang="en-US" dirty="0"/>
              <a:t>+ is based on mathematics and does not resemble any programming language.  Most engineers will find </a:t>
            </a:r>
            <a:r>
              <a:rPr lang="en-US" dirty="0" err="1"/>
              <a:t>PlusCal</a:t>
            </a:r>
            <a:r>
              <a:rPr lang="en-US" dirty="0"/>
              <a:t>, </a:t>
            </a:r>
            <a:r>
              <a:rPr lang="en-US" dirty="0" smtClean="0"/>
              <a:t>to </a:t>
            </a:r>
            <a:r>
              <a:rPr lang="en-US" dirty="0"/>
              <a:t>be the easiest way to start using TLA+.</a:t>
            </a:r>
          </a:p>
          <a:p>
            <a:pPr marL="38100" indent="0">
              <a:buNone/>
            </a:pPr>
            <a:r>
              <a:rPr lang="en-US" dirty="0" smtClean="0"/>
              <a:t>Some important tools TLA+ has:</a:t>
            </a:r>
            <a:endParaRPr lang="en-US" dirty="0"/>
          </a:p>
          <a:p>
            <a:r>
              <a:rPr lang="en-US" dirty="0" smtClean="0"/>
              <a:t>TLC Model Checker</a:t>
            </a:r>
            <a:endParaRPr lang="en-US" dirty="0"/>
          </a:p>
          <a:p>
            <a:r>
              <a:rPr lang="en-US" dirty="0" smtClean="0"/>
              <a:t>TLAPS, the TLA+ proof system</a:t>
            </a:r>
            <a:endParaRPr lang="en-US" dirty="0"/>
          </a:p>
          <a:p>
            <a:r>
              <a:rPr lang="en-US" dirty="0" smtClean="0"/>
              <a:t>TLA+ Toolbox, an IDE</a:t>
            </a:r>
            <a:endParaRPr lang="en-US" dirty="0"/>
          </a:p>
          <a:p>
            <a:r>
              <a:rPr lang="en-US" dirty="0" err="1" smtClean="0"/>
              <a:t>PlusCal</a:t>
            </a:r>
            <a:r>
              <a:rPr lang="en-US" dirty="0" smtClean="0"/>
              <a:t> Translator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TLA+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1545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pPr marL="38100" indent="0">
              <a:buNone/>
            </a:pPr>
            <a:r>
              <a:rPr lang="en-US" dirty="0"/>
              <a:t>TLA+ uses a model checker to examine the execution trace for violations of properties</a:t>
            </a:r>
            <a:r>
              <a:rPr lang="en-US" dirty="0" smtClean="0"/>
              <a:t>:</a:t>
            </a:r>
          </a:p>
          <a:p>
            <a:pPr marL="38100" indent="0">
              <a:buNone/>
            </a:pPr>
            <a:endParaRPr lang="en-US" dirty="0" smtClean="0"/>
          </a:p>
          <a:p>
            <a:r>
              <a:rPr lang="en-US" dirty="0" smtClean="0"/>
              <a:t>Uses</a:t>
            </a:r>
            <a:r>
              <a:rPr lang="en-US" dirty="0"/>
              <a:t> set theory to specify </a:t>
            </a:r>
            <a:r>
              <a:rPr lang="en-US" dirty="0">
                <a:solidFill>
                  <a:schemeClr val="tx2"/>
                </a:solidFill>
              </a:rPr>
              <a:t>Safety</a:t>
            </a:r>
            <a:r>
              <a:rPr lang="en-US" dirty="0"/>
              <a:t> properties, i.e., that bad things won't happen.  Also called invariants.</a:t>
            </a:r>
          </a:p>
          <a:p>
            <a:pPr fontAlgn="base"/>
            <a:r>
              <a:rPr lang="en-US" dirty="0" smtClean="0"/>
              <a:t>Uses</a:t>
            </a:r>
            <a:r>
              <a:rPr lang="en-US" dirty="0"/>
              <a:t> temporal logic to define </a:t>
            </a:r>
            <a:r>
              <a:rPr lang="en-US" dirty="0">
                <a:solidFill>
                  <a:schemeClr val="tx2"/>
                </a:solidFill>
              </a:rPr>
              <a:t>Liveness</a:t>
            </a:r>
            <a:r>
              <a:rPr lang="en-US" dirty="0"/>
              <a:t> </a:t>
            </a:r>
            <a:r>
              <a:rPr lang="en-US" dirty="0" smtClean="0"/>
              <a:t>properties</a:t>
            </a:r>
            <a:r>
              <a:rPr lang="en-US" dirty="0"/>
              <a:t>, i.e., that good things eventually </a:t>
            </a:r>
            <a:r>
              <a:rPr lang="en-US" dirty="0" smtClean="0"/>
              <a:t>happen.</a:t>
            </a:r>
          </a:p>
          <a:p>
            <a:pPr marL="38100" indent="0" fontAlgn="base">
              <a:buNone/>
            </a:pPr>
            <a:endParaRPr lang="en-US" dirty="0"/>
          </a:p>
          <a:p>
            <a:pPr marL="38100" indent="0" fontAlgn="base">
              <a:buNone/>
            </a:pPr>
            <a:r>
              <a:rPr lang="en-US" dirty="0" smtClean="0"/>
              <a:t>Invariant based reasoning avoids the complexities and bugs of operational reasoning (happy path ) for concurrent system. Operational reasoning does not scale well.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TLA+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3655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0"/>
          </p:nvPr>
        </p:nvSpPr>
        <p:spPr>
          <a:xfrm>
            <a:off x="425196" y="2185417"/>
            <a:ext cx="6418318" cy="1766097"/>
          </a:xfrm>
        </p:spPr>
        <p:txBody>
          <a:bodyPr/>
          <a:lstStyle/>
          <a:p>
            <a:r>
              <a:rPr lang="en-US" dirty="0" smtClean="0"/>
              <a:t>Simplifying a concept by removing details</a:t>
            </a:r>
          </a:p>
          <a:p>
            <a:r>
              <a:rPr lang="en-US" dirty="0" smtClean="0"/>
              <a:t>Abstraction is most important part of engineering</a:t>
            </a:r>
            <a:endParaRPr lang="en-US" dirty="0"/>
          </a:p>
          <a:p>
            <a:r>
              <a:rPr lang="en-US" dirty="0" smtClean="0"/>
              <a:t>It lets us understand complex systems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Abstraction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772066" y="4281093"/>
            <a:ext cx="4910277" cy="130327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6" name="Freeform 5"/>
          <p:cNvSpPr/>
          <p:nvPr/>
        </p:nvSpPr>
        <p:spPr>
          <a:xfrm rot="10800000">
            <a:off x="5311942" y="4431453"/>
            <a:ext cx="177603" cy="954106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43589" y="4431453"/>
            <a:ext cx="436227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The hard part of learning to write TLA+ specs is learning to think abstractly about the system</a:t>
            </a:r>
            <a:r>
              <a:rPr lang="en-US" sz="1400" dirty="0" smtClean="0">
                <a:solidFill>
                  <a:schemeClr val="bg1"/>
                </a:solidFill>
              </a:rPr>
              <a:t>.</a:t>
            </a:r>
          </a:p>
          <a:p>
            <a:endParaRPr lang="en-US" sz="14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14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-</a:t>
            </a:r>
            <a:r>
              <a:rPr lang="en-US" sz="1400" dirty="0">
                <a:solidFill>
                  <a:schemeClr val="bg1"/>
                </a:solidFill>
              </a:rPr>
              <a:t> Brannon </a:t>
            </a:r>
            <a:r>
              <a:rPr lang="en-US" sz="1400" dirty="0" smtClean="0">
                <a:solidFill>
                  <a:schemeClr val="bg1"/>
                </a:solidFill>
              </a:rPr>
              <a:t>Batson, former intel engineer</a:t>
            </a:r>
            <a:endParaRPr lang="en-US" sz="14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" name="Freeform 7"/>
          <p:cNvSpPr/>
          <p:nvPr/>
        </p:nvSpPr>
        <p:spPr>
          <a:xfrm>
            <a:off x="949671" y="4431452"/>
            <a:ext cx="117130" cy="954107"/>
          </a:xfrm>
          <a:custGeom>
            <a:avLst/>
            <a:gdLst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72768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72768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4713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87397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65837 w 376733"/>
              <a:gd name="connsiteY5" fmla="*/ 1591055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76733"/>
              <a:gd name="connsiteY0" fmla="*/ 0 h 1645920"/>
              <a:gd name="connsiteX1" fmla="*/ 0 w 376733"/>
              <a:gd name="connsiteY1" fmla="*/ 0 h 1645920"/>
              <a:gd name="connsiteX2" fmla="*/ 0 w 376733"/>
              <a:gd name="connsiteY2" fmla="*/ 1645920 h 1645920"/>
              <a:gd name="connsiteX3" fmla="*/ 376733 w 376733"/>
              <a:gd name="connsiteY3" fmla="*/ 1645920 h 1645920"/>
              <a:gd name="connsiteX4" fmla="*/ 376733 w 376733"/>
              <a:gd name="connsiteY4" fmla="*/ 1591056 h 1645920"/>
              <a:gd name="connsiteX5" fmla="*/ 71154 w 376733"/>
              <a:gd name="connsiteY5" fmla="*/ 1564474 h 1645920"/>
              <a:gd name="connsiteX6" fmla="*/ 65837 w 376733"/>
              <a:gd name="connsiteY6" fmla="*/ 58521 h 1645920"/>
              <a:gd name="connsiteX7" fmla="*/ 336499 w 376733"/>
              <a:gd name="connsiteY7" fmla="*/ 58521 h 1645920"/>
              <a:gd name="connsiteX8" fmla="*/ 336499 w 376733"/>
              <a:gd name="connsiteY8" fmla="*/ 0 h 1645920"/>
              <a:gd name="connsiteX0" fmla="*/ 336499 w 387365"/>
              <a:gd name="connsiteY0" fmla="*/ 0 h 1645920"/>
              <a:gd name="connsiteX1" fmla="*/ 0 w 387365"/>
              <a:gd name="connsiteY1" fmla="*/ 0 h 1645920"/>
              <a:gd name="connsiteX2" fmla="*/ 0 w 387365"/>
              <a:gd name="connsiteY2" fmla="*/ 1645920 h 1645920"/>
              <a:gd name="connsiteX3" fmla="*/ 376733 w 387365"/>
              <a:gd name="connsiteY3" fmla="*/ 1645920 h 1645920"/>
              <a:gd name="connsiteX4" fmla="*/ 387365 w 387365"/>
              <a:gd name="connsiteY4" fmla="*/ 1564475 h 1645920"/>
              <a:gd name="connsiteX5" fmla="*/ 71154 w 387365"/>
              <a:gd name="connsiteY5" fmla="*/ 1564474 h 1645920"/>
              <a:gd name="connsiteX6" fmla="*/ 65837 w 387365"/>
              <a:gd name="connsiteY6" fmla="*/ 58521 h 1645920"/>
              <a:gd name="connsiteX7" fmla="*/ 336499 w 387365"/>
              <a:gd name="connsiteY7" fmla="*/ 58521 h 1645920"/>
              <a:gd name="connsiteX8" fmla="*/ 336499 w 387365"/>
              <a:gd name="connsiteY8" fmla="*/ 0 h 1645920"/>
              <a:gd name="connsiteX0" fmla="*/ 336499 w 405611"/>
              <a:gd name="connsiteY0" fmla="*/ 0 h 1645920"/>
              <a:gd name="connsiteX1" fmla="*/ 0 w 405611"/>
              <a:gd name="connsiteY1" fmla="*/ 0 h 1645920"/>
              <a:gd name="connsiteX2" fmla="*/ 0 w 405611"/>
              <a:gd name="connsiteY2" fmla="*/ 1645920 h 1645920"/>
              <a:gd name="connsiteX3" fmla="*/ 376733 w 405611"/>
              <a:gd name="connsiteY3" fmla="*/ 1645920 h 1645920"/>
              <a:gd name="connsiteX4" fmla="*/ 387365 w 405611"/>
              <a:gd name="connsiteY4" fmla="*/ 1564475 h 1645920"/>
              <a:gd name="connsiteX5" fmla="*/ 71154 w 405611"/>
              <a:gd name="connsiteY5" fmla="*/ 1564474 h 1645920"/>
              <a:gd name="connsiteX6" fmla="*/ 65837 w 405611"/>
              <a:gd name="connsiteY6" fmla="*/ 58521 h 1645920"/>
              <a:gd name="connsiteX7" fmla="*/ 405611 w 405611"/>
              <a:gd name="connsiteY7" fmla="*/ 63838 h 1645920"/>
              <a:gd name="connsiteX8" fmla="*/ 336499 w 405611"/>
              <a:gd name="connsiteY8" fmla="*/ 0 h 1645920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76733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403314 w 405611"/>
              <a:gd name="connsiteY3" fmla="*/ 165123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9791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71490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9371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51236"/>
              <a:gd name="connsiteX1" fmla="*/ 0 w 405611"/>
              <a:gd name="connsiteY1" fmla="*/ 5316 h 1651236"/>
              <a:gd name="connsiteX2" fmla="*/ 0 w 405611"/>
              <a:gd name="connsiteY2" fmla="*/ 1651236 h 1651236"/>
              <a:gd name="connsiteX3" fmla="*/ 387439 w 405611"/>
              <a:gd name="connsiteY3" fmla="*/ 1644886 h 1651236"/>
              <a:gd name="connsiteX4" fmla="*/ 387365 w 405611"/>
              <a:gd name="connsiteY4" fmla="*/ 1566616 h 1651236"/>
              <a:gd name="connsiteX5" fmla="*/ 71154 w 405611"/>
              <a:gd name="connsiteY5" fmla="*/ 1569790 h 1651236"/>
              <a:gd name="connsiteX6" fmla="*/ 65837 w 405611"/>
              <a:gd name="connsiteY6" fmla="*/ 63837 h 1651236"/>
              <a:gd name="connsiteX7" fmla="*/ 405611 w 405611"/>
              <a:gd name="connsiteY7" fmla="*/ 69154 h 1651236"/>
              <a:gd name="connsiteX8" fmla="*/ 400294 w 405611"/>
              <a:gd name="connsiteY8" fmla="*/ 0 h 1651236"/>
              <a:gd name="connsiteX0" fmla="*/ 400294 w 405611"/>
              <a:gd name="connsiteY0" fmla="*/ 0 h 1644886"/>
              <a:gd name="connsiteX1" fmla="*/ 0 w 405611"/>
              <a:gd name="connsiteY1" fmla="*/ 5316 h 1644886"/>
              <a:gd name="connsiteX2" fmla="*/ 0 w 405611"/>
              <a:gd name="connsiteY2" fmla="*/ 1644886 h 1644886"/>
              <a:gd name="connsiteX3" fmla="*/ 387439 w 405611"/>
              <a:gd name="connsiteY3" fmla="*/ 1644886 h 1644886"/>
              <a:gd name="connsiteX4" fmla="*/ 387365 w 405611"/>
              <a:gd name="connsiteY4" fmla="*/ 1566616 h 1644886"/>
              <a:gd name="connsiteX5" fmla="*/ 71154 w 405611"/>
              <a:gd name="connsiteY5" fmla="*/ 1569790 h 1644886"/>
              <a:gd name="connsiteX6" fmla="*/ 65837 w 405611"/>
              <a:gd name="connsiteY6" fmla="*/ 63837 h 1644886"/>
              <a:gd name="connsiteX7" fmla="*/ 405611 w 405611"/>
              <a:gd name="connsiteY7" fmla="*/ 69154 h 1644886"/>
              <a:gd name="connsiteX8" fmla="*/ 400294 w 405611"/>
              <a:gd name="connsiteY8" fmla="*/ 0 h 1644886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63837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60662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414236"/>
              <a:gd name="connsiteY0" fmla="*/ 0 h 1641711"/>
              <a:gd name="connsiteX1" fmla="*/ 0 w 414236"/>
              <a:gd name="connsiteY1" fmla="*/ 2141 h 1641711"/>
              <a:gd name="connsiteX2" fmla="*/ 0 w 414236"/>
              <a:gd name="connsiteY2" fmla="*/ 1641711 h 1641711"/>
              <a:gd name="connsiteX3" fmla="*/ 387439 w 414236"/>
              <a:gd name="connsiteY3" fmla="*/ 1641711 h 1641711"/>
              <a:gd name="connsiteX4" fmla="*/ 379172 w 414236"/>
              <a:gd name="connsiteY4" fmla="*/ 1600163 h 1641711"/>
              <a:gd name="connsiteX5" fmla="*/ 387365 w 414236"/>
              <a:gd name="connsiteY5" fmla="*/ 1563441 h 1641711"/>
              <a:gd name="connsiteX6" fmla="*/ 71154 w 414236"/>
              <a:gd name="connsiteY6" fmla="*/ 1566615 h 1641711"/>
              <a:gd name="connsiteX7" fmla="*/ 65837 w 414236"/>
              <a:gd name="connsiteY7" fmla="*/ 76537 h 1641711"/>
              <a:gd name="connsiteX8" fmla="*/ 386561 w 414236"/>
              <a:gd name="connsiteY8" fmla="*/ 75504 h 1641711"/>
              <a:gd name="connsiteX9" fmla="*/ 384419 w 414236"/>
              <a:gd name="connsiteY9" fmla="*/ 0 h 1641711"/>
              <a:gd name="connsiteX0" fmla="*/ 384419 w 431494"/>
              <a:gd name="connsiteY0" fmla="*/ 0 h 1641711"/>
              <a:gd name="connsiteX1" fmla="*/ 0 w 431494"/>
              <a:gd name="connsiteY1" fmla="*/ 2141 h 1641711"/>
              <a:gd name="connsiteX2" fmla="*/ 0 w 431494"/>
              <a:gd name="connsiteY2" fmla="*/ 1641711 h 1641711"/>
              <a:gd name="connsiteX3" fmla="*/ 387439 w 431494"/>
              <a:gd name="connsiteY3" fmla="*/ 1641711 h 1641711"/>
              <a:gd name="connsiteX4" fmla="*/ 387365 w 431494"/>
              <a:gd name="connsiteY4" fmla="*/ 1563441 h 1641711"/>
              <a:gd name="connsiteX5" fmla="*/ 71154 w 431494"/>
              <a:gd name="connsiteY5" fmla="*/ 1566615 h 1641711"/>
              <a:gd name="connsiteX6" fmla="*/ 65837 w 431494"/>
              <a:gd name="connsiteY6" fmla="*/ 76537 h 1641711"/>
              <a:gd name="connsiteX7" fmla="*/ 386561 w 431494"/>
              <a:gd name="connsiteY7" fmla="*/ 75504 h 1641711"/>
              <a:gd name="connsiteX8" fmla="*/ 384419 w 431494"/>
              <a:gd name="connsiteY8" fmla="*/ 0 h 1641711"/>
              <a:gd name="connsiteX0" fmla="*/ 384419 w 409039"/>
              <a:gd name="connsiteY0" fmla="*/ 0 h 1642067"/>
              <a:gd name="connsiteX1" fmla="*/ 0 w 409039"/>
              <a:gd name="connsiteY1" fmla="*/ 2141 h 1642067"/>
              <a:gd name="connsiteX2" fmla="*/ 0 w 409039"/>
              <a:gd name="connsiteY2" fmla="*/ 1641711 h 1642067"/>
              <a:gd name="connsiteX3" fmla="*/ 387439 w 409039"/>
              <a:gd name="connsiteY3" fmla="*/ 1641711 h 1642067"/>
              <a:gd name="connsiteX4" fmla="*/ 387365 w 409039"/>
              <a:gd name="connsiteY4" fmla="*/ 1563441 h 1642067"/>
              <a:gd name="connsiteX5" fmla="*/ 71154 w 409039"/>
              <a:gd name="connsiteY5" fmla="*/ 1566615 h 1642067"/>
              <a:gd name="connsiteX6" fmla="*/ 65837 w 409039"/>
              <a:gd name="connsiteY6" fmla="*/ 76537 h 1642067"/>
              <a:gd name="connsiteX7" fmla="*/ 386561 w 409039"/>
              <a:gd name="connsiteY7" fmla="*/ 75504 h 1642067"/>
              <a:gd name="connsiteX8" fmla="*/ 384419 w 409039"/>
              <a:gd name="connsiteY8" fmla="*/ 0 h 1642067"/>
              <a:gd name="connsiteX0" fmla="*/ 384419 w 410804"/>
              <a:gd name="connsiteY0" fmla="*/ 0 h 1641711"/>
              <a:gd name="connsiteX1" fmla="*/ 0 w 410804"/>
              <a:gd name="connsiteY1" fmla="*/ 2141 h 1641711"/>
              <a:gd name="connsiteX2" fmla="*/ 0 w 410804"/>
              <a:gd name="connsiteY2" fmla="*/ 1641711 h 1641711"/>
              <a:gd name="connsiteX3" fmla="*/ 387439 w 410804"/>
              <a:gd name="connsiteY3" fmla="*/ 1641711 h 1641711"/>
              <a:gd name="connsiteX4" fmla="*/ 387365 w 410804"/>
              <a:gd name="connsiteY4" fmla="*/ 1563441 h 1641711"/>
              <a:gd name="connsiteX5" fmla="*/ 71154 w 410804"/>
              <a:gd name="connsiteY5" fmla="*/ 1566615 h 1641711"/>
              <a:gd name="connsiteX6" fmla="*/ 65837 w 410804"/>
              <a:gd name="connsiteY6" fmla="*/ 76537 h 1641711"/>
              <a:gd name="connsiteX7" fmla="*/ 386561 w 410804"/>
              <a:gd name="connsiteY7" fmla="*/ 75504 h 1641711"/>
              <a:gd name="connsiteX8" fmla="*/ 384419 w 410804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  <a:gd name="connsiteX0" fmla="*/ 400294 w 400294"/>
              <a:gd name="connsiteY0" fmla="*/ 0 h 1644886"/>
              <a:gd name="connsiteX1" fmla="*/ 0 w 400294"/>
              <a:gd name="connsiteY1" fmla="*/ 5316 h 1644886"/>
              <a:gd name="connsiteX2" fmla="*/ 0 w 400294"/>
              <a:gd name="connsiteY2" fmla="*/ 1644886 h 1644886"/>
              <a:gd name="connsiteX3" fmla="*/ 387439 w 400294"/>
              <a:gd name="connsiteY3" fmla="*/ 1644886 h 1644886"/>
              <a:gd name="connsiteX4" fmla="*/ 387365 w 400294"/>
              <a:gd name="connsiteY4" fmla="*/ 1566616 h 1644886"/>
              <a:gd name="connsiteX5" fmla="*/ 71154 w 400294"/>
              <a:gd name="connsiteY5" fmla="*/ 1569790 h 1644886"/>
              <a:gd name="connsiteX6" fmla="*/ 65837 w 400294"/>
              <a:gd name="connsiteY6" fmla="*/ 79712 h 1644886"/>
              <a:gd name="connsiteX7" fmla="*/ 386561 w 400294"/>
              <a:gd name="connsiteY7" fmla="*/ 78679 h 1644886"/>
              <a:gd name="connsiteX8" fmla="*/ 400294 w 400294"/>
              <a:gd name="connsiteY8" fmla="*/ 0 h 1644886"/>
              <a:gd name="connsiteX0" fmla="*/ 37806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78069 w 387439"/>
              <a:gd name="connsiteY8" fmla="*/ 0 h 1641711"/>
              <a:gd name="connsiteX0" fmla="*/ 384419 w 387439"/>
              <a:gd name="connsiteY0" fmla="*/ 0 h 1641711"/>
              <a:gd name="connsiteX1" fmla="*/ 0 w 387439"/>
              <a:gd name="connsiteY1" fmla="*/ 2141 h 1641711"/>
              <a:gd name="connsiteX2" fmla="*/ 0 w 387439"/>
              <a:gd name="connsiteY2" fmla="*/ 1641711 h 1641711"/>
              <a:gd name="connsiteX3" fmla="*/ 387439 w 387439"/>
              <a:gd name="connsiteY3" fmla="*/ 1641711 h 1641711"/>
              <a:gd name="connsiteX4" fmla="*/ 387365 w 387439"/>
              <a:gd name="connsiteY4" fmla="*/ 1563441 h 1641711"/>
              <a:gd name="connsiteX5" fmla="*/ 71154 w 387439"/>
              <a:gd name="connsiteY5" fmla="*/ 1566615 h 1641711"/>
              <a:gd name="connsiteX6" fmla="*/ 65837 w 387439"/>
              <a:gd name="connsiteY6" fmla="*/ 76537 h 1641711"/>
              <a:gd name="connsiteX7" fmla="*/ 386561 w 387439"/>
              <a:gd name="connsiteY7" fmla="*/ 75504 h 1641711"/>
              <a:gd name="connsiteX8" fmla="*/ 384419 w 387439"/>
              <a:gd name="connsiteY8" fmla="*/ 0 h 1641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439" h="1641711">
                <a:moveTo>
                  <a:pt x="384419" y="0"/>
                </a:moveTo>
                <a:lnTo>
                  <a:pt x="0" y="2141"/>
                </a:lnTo>
                <a:lnTo>
                  <a:pt x="0" y="1641711"/>
                </a:lnTo>
                <a:lnTo>
                  <a:pt x="387439" y="1641711"/>
                </a:lnTo>
                <a:cubicBezTo>
                  <a:pt x="387414" y="1615621"/>
                  <a:pt x="387390" y="1589531"/>
                  <a:pt x="387365" y="1563441"/>
                </a:cubicBezTo>
                <a:lnTo>
                  <a:pt x="71154" y="1566615"/>
                </a:lnTo>
                <a:cubicBezTo>
                  <a:pt x="68495" y="821576"/>
                  <a:pt x="68495" y="821576"/>
                  <a:pt x="65837" y="76537"/>
                </a:cubicBezTo>
                <a:lnTo>
                  <a:pt x="386561" y="75504"/>
                </a:lnTo>
                <a:lnTo>
                  <a:pt x="384419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6447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/>
              <a:t>An execution of a system is represented as a </a:t>
            </a:r>
            <a:r>
              <a:rPr lang="en-US" sz="1800" dirty="0">
                <a:solidFill>
                  <a:srgbClr val="C00000"/>
                </a:solidFill>
              </a:rPr>
              <a:t>sequence</a:t>
            </a:r>
            <a:r>
              <a:rPr lang="en-US" sz="1800" dirty="0"/>
              <a:t> of </a:t>
            </a:r>
            <a:r>
              <a:rPr lang="en-US" sz="1800" dirty="0">
                <a:solidFill>
                  <a:srgbClr val="C00000"/>
                </a:solidFill>
              </a:rPr>
              <a:t>discrete</a:t>
            </a:r>
            <a:r>
              <a:rPr lang="en-US" sz="1800" dirty="0"/>
              <a:t> </a:t>
            </a:r>
            <a:r>
              <a:rPr lang="en-US" sz="1800" dirty="0">
                <a:solidFill>
                  <a:srgbClr val="C00000"/>
                </a:solidFill>
              </a:rPr>
              <a:t>step</a:t>
            </a:r>
            <a:r>
              <a:rPr lang="en-US" sz="1800" dirty="0"/>
              <a:t>s.</a:t>
            </a:r>
            <a:endParaRPr lang="en-US" sz="1800" dirty="0" smtClean="0"/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chemeClr val="tx2"/>
                </a:solidFill>
              </a:rPr>
              <a:t>Discrete</a:t>
            </a:r>
            <a:r>
              <a:rPr lang="en-US" dirty="0"/>
              <a:t>: we can abstract its continuous evolution as a sequence of discrete events</a:t>
            </a:r>
            <a:r>
              <a:rPr lang="en-US" dirty="0" smtClean="0"/>
              <a:t>.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Sequence</a:t>
            </a:r>
            <a:r>
              <a:rPr lang="en-US" dirty="0"/>
              <a:t>: We can simulate a concurrent system with a sequential program.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Step</a:t>
            </a:r>
            <a:r>
              <a:rPr lang="en-US" dirty="0"/>
              <a:t>: TLA+ describes a step as a state change.</a:t>
            </a:r>
          </a:p>
          <a:p>
            <a:endParaRPr lang="en-US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Abstraction underlying TLA+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044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pPr marL="38100" indent="0">
              <a:buNone/>
            </a:pPr>
            <a:r>
              <a:rPr lang="en-US" dirty="0" smtClean="0"/>
              <a:t>A </a:t>
            </a:r>
            <a:r>
              <a:rPr lang="en-US" dirty="0"/>
              <a:t>state is an assignment of values to variables, so a state machine is described by</a:t>
            </a:r>
            <a:r>
              <a:rPr lang="en-US" dirty="0" smtClean="0"/>
              <a:t>: </a:t>
            </a:r>
          </a:p>
          <a:p>
            <a:pPr marL="381000" indent="-342900">
              <a:buFont typeface="+mj-lt"/>
              <a:buAutoNum type="arabicPeriod"/>
            </a:pPr>
            <a:r>
              <a:rPr lang="en-US" dirty="0" smtClean="0"/>
              <a:t>What </a:t>
            </a:r>
            <a:r>
              <a:rPr lang="en-US" dirty="0"/>
              <a:t>the variables are. </a:t>
            </a:r>
          </a:p>
          <a:p>
            <a:pPr marL="381000" indent="-342900">
              <a:buFont typeface="+mj-lt"/>
              <a:buAutoNum type="arabicPeriod"/>
            </a:pPr>
            <a:r>
              <a:rPr lang="en-US" dirty="0" smtClean="0"/>
              <a:t>Possible </a:t>
            </a:r>
            <a:r>
              <a:rPr lang="en-US" dirty="0"/>
              <a:t>initial values of variables. </a:t>
            </a:r>
          </a:p>
          <a:p>
            <a:pPr marL="381000" indent="-342900">
              <a:buFont typeface="+mj-lt"/>
              <a:buAutoNum type="arabicPeriod"/>
            </a:pPr>
            <a:r>
              <a:rPr lang="en-US" dirty="0" smtClean="0"/>
              <a:t>A </a:t>
            </a:r>
            <a:r>
              <a:rPr lang="en-US" dirty="0"/>
              <a:t>relation between their values in the current state and their possible values in the next state</a:t>
            </a:r>
            <a:r>
              <a:rPr lang="en-US" dirty="0" smtClean="0"/>
              <a:t>.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Introducing State Machines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7045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UB Powerpoint Template">
  <a:themeElements>
    <a:clrScheme name="UB Color Palette">
      <a:dk1>
        <a:srgbClr val="666666"/>
      </a:dk1>
      <a:lt1>
        <a:srgbClr val="FFFFFF"/>
      </a:lt1>
      <a:dk2>
        <a:srgbClr val="005BBB"/>
      </a:dk2>
      <a:lt2>
        <a:srgbClr val="FFFFFF"/>
      </a:lt2>
      <a:accent1>
        <a:srgbClr val="005BBB"/>
      </a:accent1>
      <a:accent2>
        <a:srgbClr val="41B6E6"/>
      </a:accent2>
      <a:accent3>
        <a:srgbClr val="E56D54"/>
      </a:accent3>
      <a:accent4>
        <a:srgbClr val="666666"/>
      </a:accent4>
      <a:accent5>
        <a:srgbClr val="007681"/>
      </a:accent5>
      <a:accent6>
        <a:srgbClr val="003E51"/>
      </a:accent6>
      <a:hlink>
        <a:srgbClr val="186BB7"/>
      </a:hlink>
      <a:folHlink>
        <a:srgbClr val="D86A4E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_Template_WIDE" id="{320877F5-9057-5044-9670-55C377C33490}" vid="{043CC7DF-15AC-0F49-A0D1-304573C219B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6330</TotalTime>
  <Words>1289</Words>
  <Application>Microsoft Macintosh PowerPoint</Application>
  <PresentationFormat>On-screen Show (4:3)</PresentationFormat>
  <Paragraphs>331</Paragraphs>
  <Slides>44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1" baseType="lpstr">
      <vt:lpstr>Courier</vt:lpstr>
      <vt:lpstr>Courier New</vt:lpstr>
      <vt:lpstr>Georgia</vt:lpstr>
      <vt:lpstr>LucidaGrande</vt:lpstr>
      <vt:lpstr>Mangal</vt:lpstr>
      <vt:lpstr>Arial</vt:lpstr>
      <vt:lpstr>UB Powerpoint Template</vt:lpstr>
      <vt:lpstr>Tla+ </vt:lpstr>
      <vt:lpstr>Leslie Lamport</vt:lpstr>
      <vt:lpstr>Agenda</vt:lpstr>
      <vt:lpstr>TLA+ Specs</vt:lpstr>
      <vt:lpstr>What is TLA+</vt:lpstr>
      <vt:lpstr>What is TLA+</vt:lpstr>
      <vt:lpstr>Abstraction</vt:lpstr>
      <vt:lpstr>Basic Abstraction underlying TLA+</vt:lpstr>
      <vt:lpstr>Introducing State Machines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 Trivial Example</vt:lpstr>
      <vt:lpstr>A Trivial Example</vt:lpstr>
      <vt:lpstr>A Trivial Example</vt:lpstr>
      <vt:lpstr>A Trivial Example</vt:lpstr>
      <vt:lpstr>A Trivial Example</vt:lpstr>
      <vt:lpstr>A Trivial Example</vt:lpstr>
      <vt:lpstr>A Trivial Example</vt:lpstr>
      <vt:lpstr>A Trivial Example</vt:lpstr>
      <vt:lpstr>The Complete Specification</vt:lpstr>
      <vt:lpstr>What is TLA+ Toolbox</vt:lpstr>
      <vt:lpstr>PowerPoint Presentation</vt:lpstr>
      <vt:lpstr>Die Hard Problem</vt:lpstr>
      <vt:lpstr>Variables and Steps</vt:lpstr>
      <vt:lpstr>Die Hard DEMO</vt:lpstr>
      <vt:lpstr>Let’s Review Other Operator and Modules</vt:lpstr>
      <vt:lpstr>Temporal Logic</vt:lpstr>
      <vt:lpstr>Alternating Bit protocol</vt:lpstr>
      <vt:lpstr>PowerPoint Presentation</vt:lpstr>
      <vt:lpstr>PowerPoint Presentation</vt:lpstr>
      <vt:lpstr>AB Specification</vt:lpstr>
      <vt:lpstr>AB Specification</vt:lpstr>
      <vt:lpstr>AB Specification</vt:lpstr>
      <vt:lpstr>AB Specification</vt:lpstr>
      <vt:lpstr>PlusCal</vt:lpstr>
      <vt:lpstr>PlusCal</vt:lpstr>
      <vt:lpstr>PowerPoint Presentation</vt:lpstr>
      <vt:lpstr>PowerPoint Presentation</vt:lpstr>
      <vt:lpstr>Experience using TLA+</vt:lpstr>
      <vt:lpstr>Reference</vt:lpstr>
      <vt:lpstr>Thank You</vt:lpstr>
    </vt:vector>
  </TitlesOfParts>
  <Manager/>
  <Company/>
  <LinksUpToDate>false</LinksUpToDate>
  <SharedDoc>false</SharedDoc>
  <HyperlinkBase/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UB Powerpoint Template</dc:title>
  <dc:subject/>
  <dc:creator>Microsoft Office User</dc:creator>
  <cp:keywords/>
  <dc:description/>
  <cp:lastModifiedBy>Microsoft Office User</cp:lastModifiedBy>
  <cp:revision>251</cp:revision>
  <cp:lastPrinted>2015-10-19T19:01:41Z</cp:lastPrinted>
  <dcterms:created xsi:type="dcterms:W3CDTF">2016-06-28T14:05:07Z</dcterms:created>
  <dcterms:modified xsi:type="dcterms:W3CDTF">2019-04-12T11:09:30Z</dcterms:modified>
  <cp:category/>
</cp:coreProperties>
</file>